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81" r:id="rId2"/>
    <p:sldId id="273" r:id="rId3"/>
    <p:sldId id="287" r:id="rId4"/>
    <p:sldId id="271" r:id="rId5"/>
    <p:sldId id="288" r:id="rId6"/>
    <p:sldId id="290" r:id="rId7"/>
    <p:sldId id="289" r:id="rId8"/>
    <p:sldId id="296" r:id="rId9"/>
    <p:sldId id="295" r:id="rId10"/>
    <p:sldId id="297" r:id="rId11"/>
    <p:sldId id="298" r:id="rId12"/>
    <p:sldId id="303" r:id="rId13"/>
    <p:sldId id="299" r:id="rId14"/>
    <p:sldId id="300" r:id="rId15"/>
    <p:sldId id="301" r:id="rId16"/>
    <p:sldId id="304" r:id="rId17"/>
    <p:sldId id="302" r:id="rId18"/>
    <p:sldId id="275" r:id="rId19"/>
    <p:sldId id="276" r:id="rId20"/>
    <p:sldId id="283" r:id="rId21"/>
    <p:sldId id="284" r:id="rId22"/>
    <p:sldId id="292" r:id="rId23"/>
    <p:sldId id="282" r:id="rId24"/>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75" autoAdjust="0"/>
    <p:restoredTop sz="94660"/>
  </p:normalViewPr>
  <p:slideViewPr>
    <p:cSldViewPr snapToGrid="0">
      <p:cViewPr varScale="1">
        <p:scale>
          <a:sx n="102" d="100"/>
          <a:sy n="102" d="100"/>
        </p:scale>
        <p:origin x="9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54galmax\OneDrive%20-%20IKT%20ORKid&#233;\Skrivebord\boligreserve%202026.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54galmax\OneDrive%20-%20IKT%20ORKid&#233;\Skrivebord\boligreserve%202026.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54galmax\OneDrive%20-%20IKT%20ORKid&#233;\Skrivebord\fullf&#248;rte%20boliger.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54galmax\OneDrive%20-%20IKT%20ORKid&#233;\Skrivebord\fullf&#248;rte%20boliger.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54galmax\OneDrive%20-%20IKT%20ORKid&#233;\Skrivebord\boligreserve%202026.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526815582668959"/>
          <c:y val="0.37722708942908711"/>
          <c:w val="0.40692252255397177"/>
          <c:h val="0.53512694470149635"/>
        </c:manualLayout>
      </c:layout>
      <c:pieChart>
        <c:varyColors val="1"/>
        <c:ser>
          <c:idx val="0"/>
          <c:order val="0"/>
          <c:spPr>
            <a:solidFill>
              <a:srgbClr val="FFFF00"/>
            </a:solidFill>
          </c:spPr>
          <c:dPt>
            <c:idx val="0"/>
            <c:bubble3D val="0"/>
            <c:explosion val="7"/>
            <c:spPr>
              <a:solidFill>
                <a:schemeClr val="bg2">
                  <a:lumMod val="90000"/>
                </a:schemeClr>
              </a:solidFill>
              <a:ln w="19050">
                <a:solidFill>
                  <a:schemeClr val="lt1"/>
                </a:solidFill>
              </a:ln>
              <a:effectLst/>
            </c:spPr>
            <c:extLst>
              <c:ext xmlns:c16="http://schemas.microsoft.com/office/drawing/2014/chart" uri="{C3380CC4-5D6E-409C-BE32-E72D297353CC}">
                <c16:uniqueId val="{00000001-86DB-4423-9DBC-A5850A8DB8B3}"/>
              </c:ext>
            </c:extLst>
          </c:dPt>
          <c:dPt>
            <c:idx val="1"/>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3-86DB-4423-9DBC-A5850A8DB8B3}"/>
              </c:ext>
            </c:extLst>
          </c:dPt>
          <c:dLbls>
            <c:dLbl>
              <c:idx val="0"/>
              <c:layout>
                <c:manualLayout>
                  <c:x val="-1.3125223289321378E-2"/>
                  <c:y val="-1.6638538613756151E-2"/>
                </c:manualLayout>
              </c:layout>
              <c:tx>
                <c:rich>
                  <a:bodyPr rot="0" spcFirstLastPara="1" vertOverflow="ellipsis" vert="horz" wrap="square" lIns="38100" tIns="19050" rIns="38100" bIns="19050" anchor="ctr" anchorCtr="1">
                    <a:noAutofit/>
                  </a:bodyPr>
                  <a:lstStyle/>
                  <a:p>
                    <a:pPr>
                      <a:defRPr sz="2000" b="0" i="0" u="none" strike="noStrike" kern="1200" baseline="0">
                        <a:solidFill>
                          <a:schemeClr val="accent1"/>
                        </a:solidFill>
                        <a:latin typeface="+mn-lt"/>
                        <a:ea typeface="+mn-ea"/>
                        <a:cs typeface="+mn-cs"/>
                      </a:defRPr>
                    </a:pPr>
                    <a:r>
                      <a:rPr lang="en-US" sz="2000" dirty="0" err="1"/>
                      <a:t>Enebolig</a:t>
                    </a:r>
                    <a:endParaRPr lang="en-US" sz="2000" dirty="0"/>
                  </a:p>
                  <a:p>
                    <a:pPr>
                      <a:defRPr sz="2000">
                        <a:solidFill>
                          <a:schemeClr val="accent1"/>
                        </a:solidFill>
                      </a:defRPr>
                    </a:pPr>
                    <a:fld id="{36644A1A-8C1B-413B-891A-CCED40C76CE1}" type="VALUE">
                      <a:rPr lang="en-US" sz="2000" smtClean="0"/>
                      <a:pPr>
                        <a:defRPr sz="2000">
                          <a:solidFill>
                            <a:schemeClr val="accent1"/>
                          </a:solidFill>
                        </a:defRPr>
                      </a:pPr>
                      <a:t>[VERDI]</a:t>
                    </a:fld>
                    <a:endParaRPr lang="en-US" sz="2000" dirty="0"/>
                  </a:p>
                  <a:p>
                    <a:pPr>
                      <a:defRPr sz="2000">
                        <a:solidFill>
                          <a:schemeClr val="accent1"/>
                        </a:solidFill>
                      </a:defRPr>
                    </a:pPr>
                    <a:r>
                      <a:rPr lang="en-US" sz="2000" dirty="0"/>
                      <a:t>36%</a:t>
                    </a:r>
                  </a:p>
                </c:rich>
              </c:tx>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accent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38132047470248415"/>
                      <c:h val="0.29918019913936611"/>
                    </c:manualLayout>
                  </c15:layout>
                  <c15:dlblFieldTable/>
                  <c15:showDataLabelsRange val="0"/>
                </c:ext>
                <c:ext xmlns:c16="http://schemas.microsoft.com/office/drawing/2014/chart" uri="{C3380CC4-5D6E-409C-BE32-E72D297353CC}">
                  <c16:uniqueId val="{00000001-86DB-4423-9DBC-A5850A8DB8B3}"/>
                </c:ext>
              </c:extLst>
            </c:dLbl>
            <c:dLbl>
              <c:idx val="1"/>
              <c:layout>
                <c:manualLayout>
                  <c:x val="3.4607789864641711E-3"/>
                  <c:y val="-0.42815492255020166"/>
                </c:manualLayout>
              </c:layout>
              <c:tx>
                <c:rich>
                  <a:bodyPr rot="0" spcFirstLastPara="1" vertOverflow="ellipsis" vert="horz" wrap="square" lIns="38100" tIns="19050" rIns="38100" bIns="19050" anchor="ctr" anchorCtr="1">
                    <a:noAutofit/>
                  </a:bodyPr>
                  <a:lstStyle/>
                  <a:p>
                    <a:pPr>
                      <a:defRPr sz="2000" b="0" i="0" u="none" strike="noStrike" kern="1200" baseline="0">
                        <a:solidFill>
                          <a:schemeClr val="accent1"/>
                        </a:solidFill>
                        <a:latin typeface="+mn-lt"/>
                        <a:ea typeface="+mn-ea"/>
                        <a:cs typeface="+mn-cs"/>
                      </a:defRPr>
                    </a:pPr>
                    <a:r>
                      <a:rPr lang="en-US" sz="2000" dirty="0" err="1">
                        <a:solidFill>
                          <a:schemeClr val="accent1"/>
                        </a:solidFill>
                        <a:latin typeface="+mn-lt"/>
                      </a:rPr>
                      <a:t>Konsentrert</a:t>
                    </a:r>
                    <a:endParaRPr lang="en-US" sz="2000" dirty="0">
                      <a:solidFill>
                        <a:schemeClr val="accent1"/>
                      </a:solidFill>
                      <a:latin typeface="+mn-lt"/>
                    </a:endParaRPr>
                  </a:p>
                  <a:p>
                    <a:pPr>
                      <a:defRPr sz="2000">
                        <a:solidFill>
                          <a:schemeClr val="accent1"/>
                        </a:solidFill>
                      </a:defRPr>
                    </a:pPr>
                    <a:fld id="{F94186AC-4682-467E-A6D4-5D2492895AE2}" type="VALUE">
                      <a:rPr lang="en-US" sz="2000" smtClean="0">
                        <a:solidFill>
                          <a:schemeClr val="accent1"/>
                        </a:solidFill>
                        <a:latin typeface="+mn-lt"/>
                      </a:rPr>
                      <a:pPr>
                        <a:defRPr sz="2000">
                          <a:solidFill>
                            <a:schemeClr val="accent1"/>
                          </a:solidFill>
                        </a:defRPr>
                      </a:pPr>
                      <a:t>[VERDI]</a:t>
                    </a:fld>
                    <a:endParaRPr lang="en-US" sz="2000" dirty="0">
                      <a:solidFill>
                        <a:schemeClr val="accent1"/>
                      </a:solidFill>
                      <a:latin typeface="+mn-lt"/>
                    </a:endParaRPr>
                  </a:p>
                  <a:p>
                    <a:pPr>
                      <a:defRPr sz="2000">
                        <a:solidFill>
                          <a:schemeClr val="accent1"/>
                        </a:solidFill>
                      </a:defRPr>
                    </a:pPr>
                    <a:r>
                      <a:rPr lang="en-US" sz="2000" dirty="0">
                        <a:solidFill>
                          <a:schemeClr val="accent1"/>
                        </a:solidFill>
                        <a:latin typeface="+mn-lt"/>
                      </a:rPr>
                      <a:t>64%</a:t>
                    </a:r>
                  </a:p>
                </c:rich>
              </c:tx>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accent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39933823068195518"/>
                      <c:h val="0.30150349988768949"/>
                    </c:manualLayout>
                  </c15:layout>
                  <c15:dlblFieldTable/>
                  <c15:showDataLabelsRange val="0"/>
                </c:ext>
                <c:ext xmlns:c16="http://schemas.microsoft.com/office/drawing/2014/chart" uri="{C3380CC4-5D6E-409C-BE32-E72D297353CC}">
                  <c16:uniqueId val="{00000003-86DB-4423-9DBC-A5850A8DB8B3}"/>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accent1"/>
                    </a:solidFill>
                    <a:latin typeface="+mn-lt"/>
                    <a:ea typeface="+mn-ea"/>
                    <a:cs typeface="+mn-cs"/>
                  </a:defRPr>
                </a:pPr>
                <a:endParaRPr lang="nb-NO"/>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'RP Byggeklar boligreserve'!$A$31:$A$32</c:f>
              <c:strCache>
                <c:ptCount val="2"/>
                <c:pt idx="0">
                  <c:v>Enebolig</c:v>
                </c:pt>
                <c:pt idx="1">
                  <c:v>Konsentrert</c:v>
                </c:pt>
              </c:strCache>
            </c:strRef>
          </c:cat>
          <c:val>
            <c:numRef>
              <c:f>'RP Byggeklar boligreserve'!$B$31:$B$32</c:f>
              <c:numCache>
                <c:formatCode>General</c:formatCode>
                <c:ptCount val="2"/>
                <c:pt idx="0">
                  <c:v>180</c:v>
                </c:pt>
                <c:pt idx="1">
                  <c:v>324</c:v>
                </c:pt>
              </c:numCache>
            </c:numRef>
          </c:val>
          <c:extLst>
            <c:ext xmlns:c16="http://schemas.microsoft.com/office/drawing/2014/chart" uri="{C3380CC4-5D6E-409C-BE32-E72D297353CC}">
              <c16:uniqueId val="{00000004-86DB-4423-9DBC-A5850A8DB8B3}"/>
            </c:ext>
          </c:extLst>
        </c:ser>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527777777777777"/>
          <c:y val="0.28935185185185186"/>
          <c:w val="0.36388888888888887"/>
          <c:h val="0.60648148148148151"/>
        </c:manualLayout>
      </c:layout>
      <c:pieChart>
        <c:varyColors val="1"/>
        <c:ser>
          <c:idx val="0"/>
          <c:order val="0"/>
          <c:spPr>
            <a:solidFill>
              <a:schemeClr val="bg2">
                <a:lumMod val="90000"/>
              </a:schemeClr>
            </a:solidFill>
          </c:spPr>
          <c:dPt>
            <c:idx val="0"/>
            <c:bubble3D val="0"/>
            <c:spPr>
              <a:solidFill>
                <a:schemeClr val="bg2">
                  <a:lumMod val="90000"/>
                </a:schemeClr>
              </a:solidFill>
              <a:ln w="19050">
                <a:solidFill>
                  <a:schemeClr val="lt1"/>
                </a:solidFill>
              </a:ln>
              <a:effectLst/>
            </c:spPr>
            <c:extLst>
              <c:ext xmlns:c16="http://schemas.microsoft.com/office/drawing/2014/chart" uri="{C3380CC4-5D6E-409C-BE32-E72D297353CC}">
                <c16:uniqueId val="{00000001-8E1C-4008-BB57-ABF0D774BC6D}"/>
              </c:ext>
            </c:extLst>
          </c:dPt>
          <c:dPt>
            <c:idx val="1"/>
            <c:bubble3D val="0"/>
            <c:explosion val="4"/>
            <c:spPr>
              <a:solidFill>
                <a:schemeClr val="bg2">
                  <a:lumMod val="50000"/>
                </a:schemeClr>
              </a:solidFill>
              <a:ln w="19050">
                <a:solidFill>
                  <a:schemeClr val="lt1"/>
                </a:solidFill>
              </a:ln>
              <a:effectLst/>
            </c:spPr>
            <c:extLst>
              <c:ext xmlns:c16="http://schemas.microsoft.com/office/drawing/2014/chart" uri="{C3380CC4-5D6E-409C-BE32-E72D297353CC}">
                <c16:uniqueId val="{00000003-8E1C-4008-BB57-ABF0D774BC6D}"/>
              </c:ext>
            </c:extLst>
          </c:dPt>
          <c:dLbls>
            <c:dLbl>
              <c:idx val="0"/>
              <c:layout>
                <c:manualLayout>
                  <c:x val="1.9687664041994752E-2"/>
                  <c:y val="-0.16511136628754738"/>
                </c:manualLayout>
              </c:layout>
              <c:tx>
                <c:rich>
                  <a:bodyPr rot="0" spcFirstLastPara="1" vertOverflow="ellipsis" vert="horz" wrap="square" lIns="38100" tIns="19050" rIns="38100" bIns="19050" anchor="ctr" anchorCtr="1">
                    <a:noAutofit/>
                  </a:bodyPr>
                  <a:lstStyle/>
                  <a:p>
                    <a:pPr>
                      <a:defRPr sz="2000" b="0" i="0" u="none" strike="noStrike" kern="1200" baseline="0">
                        <a:solidFill>
                          <a:schemeClr val="accent1"/>
                        </a:solidFill>
                        <a:latin typeface="+mn-lt"/>
                        <a:ea typeface="+mn-ea"/>
                        <a:cs typeface="+mn-cs"/>
                      </a:defRPr>
                    </a:pPr>
                    <a:r>
                      <a:rPr lang="en-US" sz="2000" dirty="0" err="1"/>
                      <a:t>Enebolig</a:t>
                    </a:r>
                    <a:endParaRPr lang="en-US" sz="2000" dirty="0"/>
                  </a:p>
                  <a:p>
                    <a:pPr>
                      <a:defRPr sz="2000">
                        <a:solidFill>
                          <a:schemeClr val="accent1"/>
                        </a:solidFill>
                      </a:defRPr>
                    </a:pPr>
                    <a:fld id="{F59D3CB6-3462-4608-8614-2148C0187BAD}" type="VALUE">
                      <a:rPr lang="en-US" sz="2000" smtClean="0"/>
                      <a:pPr>
                        <a:defRPr sz="2000">
                          <a:solidFill>
                            <a:schemeClr val="accent1"/>
                          </a:solidFill>
                        </a:defRPr>
                      </a:pPr>
                      <a:t>[VERDI]</a:t>
                    </a:fld>
                    <a:endParaRPr lang="en-US" sz="2000" dirty="0"/>
                  </a:p>
                  <a:p>
                    <a:pPr>
                      <a:defRPr sz="2000">
                        <a:solidFill>
                          <a:schemeClr val="accent1"/>
                        </a:solidFill>
                      </a:defRPr>
                    </a:pPr>
                    <a:r>
                      <a:rPr lang="en-US" sz="2000" dirty="0"/>
                      <a:t>47%</a:t>
                    </a:r>
                  </a:p>
                </c:rich>
              </c:tx>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accent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28525"/>
                      <c:h val="0.38458333333333322"/>
                    </c:manualLayout>
                  </c15:layout>
                  <c15:dlblFieldTable/>
                  <c15:showDataLabelsRange val="0"/>
                </c:ext>
                <c:ext xmlns:c16="http://schemas.microsoft.com/office/drawing/2014/chart" uri="{C3380CC4-5D6E-409C-BE32-E72D297353CC}">
                  <c16:uniqueId val="{00000001-8E1C-4008-BB57-ABF0D774BC6D}"/>
                </c:ext>
              </c:extLst>
            </c:dLbl>
            <c:dLbl>
              <c:idx val="1"/>
              <c:layout>
                <c:manualLayout>
                  <c:x val="6.2146762904636901E-3"/>
                  <c:y val="-0.25088983668708076"/>
                </c:manualLayout>
              </c:layout>
              <c:tx>
                <c:rich>
                  <a:bodyPr rot="0" spcFirstLastPara="1" vertOverflow="ellipsis" vert="horz" wrap="square" lIns="38100" tIns="19050" rIns="38100" bIns="19050" anchor="ctr" anchorCtr="1">
                    <a:noAutofit/>
                  </a:bodyPr>
                  <a:lstStyle/>
                  <a:p>
                    <a:pPr>
                      <a:defRPr sz="2000" b="0" i="0" u="none" strike="noStrike" kern="1200" baseline="0">
                        <a:solidFill>
                          <a:schemeClr val="accent1"/>
                        </a:solidFill>
                        <a:latin typeface="+mn-lt"/>
                        <a:ea typeface="+mn-ea"/>
                        <a:cs typeface="+mn-cs"/>
                      </a:defRPr>
                    </a:pPr>
                    <a:r>
                      <a:rPr lang="en-US" sz="2000" dirty="0" err="1"/>
                      <a:t>Konsentrert</a:t>
                    </a:r>
                    <a:endParaRPr lang="en-US" sz="2000" dirty="0"/>
                  </a:p>
                  <a:p>
                    <a:pPr>
                      <a:defRPr sz="2000">
                        <a:solidFill>
                          <a:schemeClr val="accent1"/>
                        </a:solidFill>
                      </a:defRPr>
                    </a:pPr>
                    <a:fld id="{B52084F7-63D3-4B3A-87D0-633AB6506B6D}" type="VALUE">
                      <a:rPr lang="en-US" sz="2000" smtClean="0"/>
                      <a:pPr>
                        <a:defRPr sz="2000">
                          <a:solidFill>
                            <a:schemeClr val="accent1"/>
                          </a:solidFill>
                        </a:defRPr>
                      </a:pPr>
                      <a:t>[VERDI]</a:t>
                    </a:fld>
                    <a:endParaRPr lang="en-US" sz="2000" dirty="0"/>
                  </a:p>
                  <a:p>
                    <a:pPr>
                      <a:defRPr sz="2000">
                        <a:solidFill>
                          <a:schemeClr val="accent1"/>
                        </a:solidFill>
                      </a:defRPr>
                    </a:pPr>
                    <a:r>
                      <a:rPr lang="en-US" sz="2000" dirty="0"/>
                      <a:t>53%</a:t>
                    </a:r>
                  </a:p>
                </c:rich>
              </c:tx>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accent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32776399825021868"/>
                      <c:h val="0.44724555263925342"/>
                    </c:manualLayout>
                  </c15:layout>
                  <c15:dlblFieldTable/>
                  <c15:showDataLabelsRange val="0"/>
                </c:ext>
                <c:ext xmlns:c16="http://schemas.microsoft.com/office/drawing/2014/chart" uri="{C3380CC4-5D6E-409C-BE32-E72D297353CC}">
                  <c16:uniqueId val="{00000003-8E1C-4008-BB57-ABF0D774BC6D}"/>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accent1"/>
                    </a:solidFill>
                    <a:latin typeface="+mn-lt"/>
                    <a:ea typeface="+mn-ea"/>
                    <a:cs typeface="+mn-cs"/>
                  </a:defRPr>
                </a:pPr>
                <a:endParaRPr lang="nb-NO"/>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'RP Langsiktig boligreserve'!$A$25:$A$26</c:f>
              <c:strCache>
                <c:ptCount val="2"/>
                <c:pt idx="0">
                  <c:v>Enebolig</c:v>
                </c:pt>
                <c:pt idx="1">
                  <c:v>Konsentrert</c:v>
                </c:pt>
              </c:strCache>
            </c:strRef>
          </c:cat>
          <c:val>
            <c:numRef>
              <c:f>'RP Langsiktig boligreserve'!$B$25:$B$26</c:f>
              <c:numCache>
                <c:formatCode>General</c:formatCode>
                <c:ptCount val="2"/>
                <c:pt idx="0">
                  <c:v>251</c:v>
                </c:pt>
                <c:pt idx="1">
                  <c:v>286</c:v>
                </c:pt>
              </c:numCache>
            </c:numRef>
          </c:val>
          <c:extLst>
            <c:ext xmlns:c16="http://schemas.microsoft.com/office/drawing/2014/chart" uri="{C3380CC4-5D6E-409C-BE32-E72D297353CC}">
              <c16:uniqueId val="{00000004-8E1C-4008-BB57-ABF0D774BC6D}"/>
            </c:ext>
          </c:extLst>
        </c:ser>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'05940'!$B$27</c:f>
              <c:strCache>
                <c:ptCount val="1"/>
                <c:pt idx="0">
                  <c:v>Enebolig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'05940'!$A$28:$A$45</c:f>
              <c:strCache>
                <c:ptCount val="18"/>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pt idx="17">
                  <c:v>2025</c:v>
                </c:pt>
              </c:strCache>
            </c:strRef>
          </c:cat>
          <c:val>
            <c:numRef>
              <c:f>'05940'!$B$28:$B$45</c:f>
              <c:numCache>
                <c:formatCode>0</c:formatCode>
                <c:ptCount val="18"/>
                <c:pt idx="0">
                  <c:v>5</c:v>
                </c:pt>
                <c:pt idx="1">
                  <c:v>23</c:v>
                </c:pt>
                <c:pt idx="2">
                  <c:v>11</c:v>
                </c:pt>
                <c:pt idx="3">
                  <c:v>29</c:v>
                </c:pt>
                <c:pt idx="4">
                  <c:v>23</c:v>
                </c:pt>
                <c:pt idx="5">
                  <c:v>19</c:v>
                </c:pt>
                <c:pt idx="6">
                  <c:v>27</c:v>
                </c:pt>
                <c:pt idx="7">
                  <c:v>14</c:v>
                </c:pt>
                <c:pt idx="8">
                  <c:v>17</c:v>
                </c:pt>
                <c:pt idx="9">
                  <c:v>22</c:v>
                </c:pt>
                <c:pt idx="10">
                  <c:v>15</c:v>
                </c:pt>
                <c:pt idx="11">
                  <c:v>14</c:v>
                </c:pt>
                <c:pt idx="12">
                  <c:v>7</c:v>
                </c:pt>
                <c:pt idx="13">
                  <c:v>12</c:v>
                </c:pt>
                <c:pt idx="14">
                  <c:v>3</c:v>
                </c:pt>
                <c:pt idx="15">
                  <c:v>10</c:v>
                </c:pt>
                <c:pt idx="16">
                  <c:v>10</c:v>
                </c:pt>
                <c:pt idx="17">
                  <c:v>5</c:v>
                </c:pt>
              </c:numCache>
            </c:numRef>
          </c:val>
          <c:extLst>
            <c:ext xmlns:c16="http://schemas.microsoft.com/office/drawing/2014/chart" uri="{C3380CC4-5D6E-409C-BE32-E72D297353CC}">
              <c16:uniqueId val="{00000000-A09F-433C-94E9-0FB4A41AA22F}"/>
            </c:ext>
          </c:extLst>
        </c:ser>
        <c:ser>
          <c:idx val="1"/>
          <c:order val="1"/>
          <c:tx>
            <c:strRef>
              <c:f>'05940'!$C$27</c:f>
              <c:strCache>
                <c:ptCount val="1"/>
                <c:pt idx="0">
                  <c:v>Konsentrert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'05940'!$A$28:$A$45</c:f>
              <c:strCache>
                <c:ptCount val="18"/>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pt idx="17">
                  <c:v>2025</c:v>
                </c:pt>
              </c:strCache>
            </c:strRef>
          </c:cat>
          <c:val>
            <c:numRef>
              <c:f>'05940'!$C$28:$C$45</c:f>
              <c:numCache>
                <c:formatCode>General</c:formatCode>
                <c:ptCount val="18"/>
                <c:pt idx="0">
                  <c:v>0</c:v>
                </c:pt>
                <c:pt idx="1">
                  <c:v>4</c:v>
                </c:pt>
                <c:pt idx="2">
                  <c:v>2</c:v>
                </c:pt>
                <c:pt idx="3">
                  <c:v>5</c:v>
                </c:pt>
                <c:pt idx="4">
                  <c:v>8</c:v>
                </c:pt>
                <c:pt idx="5">
                  <c:v>20</c:v>
                </c:pt>
                <c:pt idx="6">
                  <c:v>17</c:v>
                </c:pt>
                <c:pt idx="7">
                  <c:v>15</c:v>
                </c:pt>
                <c:pt idx="8">
                  <c:v>12</c:v>
                </c:pt>
                <c:pt idx="9">
                  <c:v>8</c:v>
                </c:pt>
                <c:pt idx="10">
                  <c:v>5</c:v>
                </c:pt>
                <c:pt idx="11">
                  <c:v>11</c:v>
                </c:pt>
                <c:pt idx="12">
                  <c:v>3</c:v>
                </c:pt>
                <c:pt idx="13">
                  <c:v>10</c:v>
                </c:pt>
                <c:pt idx="14">
                  <c:v>12</c:v>
                </c:pt>
                <c:pt idx="15">
                  <c:v>10</c:v>
                </c:pt>
                <c:pt idx="16">
                  <c:v>10</c:v>
                </c:pt>
                <c:pt idx="17">
                  <c:v>19</c:v>
                </c:pt>
              </c:numCache>
            </c:numRef>
          </c:val>
          <c:extLst>
            <c:ext xmlns:c16="http://schemas.microsoft.com/office/drawing/2014/chart" uri="{C3380CC4-5D6E-409C-BE32-E72D297353CC}">
              <c16:uniqueId val="{00000001-A09F-433C-94E9-0FB4A41AA22F}"/>
            </c:ext>
          </c:extLst>
        </c:ser>
        <c:dLbls>
          <c:dLblPos val="outEnd"/>
          <c:showLegendKey val="0"/>
          <c:showVal val="1"/>
          <c:showCatName val="0"/>
          <c:showSerName val="0"/>
          <c:showPercent val="0"/>
          <c:showBubbleSize val="0"/>
        </c:dLbls>
        <c:gapWidth val="219"/>
        <c:overlap val="-27"/>
        <c:axId val="2048556095"/>
        <c:axId val="2048560415"/>
      </c:barChart>
      <c:catAx>
        <c:axId val="20485560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2048560415"/>
        <c:crosses val="autoZero"/>
        <c:auto val="1"/>
        <c:lblAlgn val="ctr"/>
        <c:lblOffset val="100"/>
        <c:noMultiLvlLbl val="0"/>
      </c:catAx>
      <c:valAx>
        <c:axId val="20485604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20485560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'05940'!$F$28:$F$45</c:f>
              <c:strCache>
                <c:ptCount val="18"/>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pt idx="17">
                  <c:v>2025</c:v>
                </c:pt>
              </c:strCache>
            </c:strRef>
          </c:cat>
          <c:val>
            <c:numRef>
              <c:f>'05940'!$G$28:$G$45</c:f>
              <c:numCache>
                <c:formatCode>0</c:formatCode>
                <c:ptCount val="18"/>
                <c:pt idx="0">
                  <c:v>5</c:v>
                </c:pt>
                <c:pt idx="1">
                  <c:v>27</c:v>
                </c:pt>
                <c:pt idx="2">
                  <c:v>13</c:v>
                </c:pt>
                <c:pt idx="3">
                  <c:v>34</c:v>
                </c:pt>
                <c:pt idx="4">
                  <c:v>31</c:v>
                </c:pt>
                <c:pt idx="5">
                  <c:v>39</c:v>
                </c:pt>
                <c:pt idx="6">
                  <c:v>44</c:v>
                </c:pt>
                <c:pt idx="7">
                  <c:v>29</c:v>
                </c:pt>
                <c:pt idx="8">
                  <c:v>29</c:v>
                </c:pt>
                <c:pt idx="9">
                  <c:v>30</c:v>
                </c:pt>
                <c:pt idx="10">
                  <c:v>20</c:v>
                </c:pt>
                <c:pt idx="11">
                  <c:v>25</c:v>
                </c:pt>
                <c:pt idx="12">
                  <c:v>10</c:v>
                </c:pt>
                <c:pt idx="13">
                  <c:v>22</c:v>
                </c:pt>
                <c:pt idx="14">
                  <c:v>15</c:v>
                </c:pt>
                <c:pt idx="15">
                  <c:v>20</c:v>
                </c:pt>
                <c:pt idx="16">
                  <c:v>20</c:v>
                </c:pt>
                <c:pt idx="17">
                  <c:v>24</c:v>
                </c:pt>
              </c:numCache>
            </c:numRef>
          </c:val>
          <c:smooth val="0"/>
          <c:extLst>
            <c:ext xmlns:c16="http://schemas.microsoft.com/office/drawing/2014/chart" uri="{C3380CC4-5D6E-409C-BE32-E72D297353CC}">
              <c16:uniqueId val="{00000000-9E16-4E21-BD42-B46F7B0999C1}"/>
            </c:ext>
          </c:extLst>
        </c:ser>
        <c:dLbls>
          <c:dLblPos val="t"/>
          <c:showLegendKey val="0"/>
          <c:showVal val="1"/>
          <c:showCatName val="0"/>
          <c:showSerName val="0"/>
          <c:showPercent val="0"/>
          <c:showBubbleSize val="0"/>
        </c:dLbls>
        <c:smooth val="0"/>
        <c:axId val="2048537855"/>
        <c:axId val="2048532095"/>
      </c:lineChart>
      <c:catAx>
        <c:axId val="2048537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2048532095"/>
        <c:crosses val="autoZero"/>
        <c:auto val="1"/>
        <c:lblAlgn val="ctr"/>
        <c:lblOffset val="100"/>
        <c:noMultiLvlLbl val="0"/>
      </c:catAx>
      <c:valAx>
        <c:axId val="204853209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204853785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b-N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054979850316636"/>
          <c:y val="0.25421764130107261"/>
          <c:w val="0.34153724631571314"/>
          <c:h val="0.60659541539768924"/>
        </c:manualLayout>
      </c:layout>
      <c:pieChart>
        <c:varyColors val="1"/>
        <c:ser>
          <c:idx val="0"/>
          <c:order val="0"/>
          <c:spPr>
            <a:solidFill>
              <a:schemeClr val="accent1">
                <a:lumMod val="60000"/>
                <a:lumOff val="40000"/>
              </a:schemeClr>
            </a:solidFill>
          </c:spPr>
          <c:explosion val="2"/>
          <c:dPt>
            <c:idx val="0"/>
            <c:bubble3D val="0"/>
            <c:explosion val="9"/>
            <c:spPr>
              <a:solidFill>
                <a:schemeClr val="accent2">
                  <a:lumMod val="60000"/>
                  <a:lumOff val="4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4481-4DA6-9B16-750C56BBA5E8}"/>
              </c:ext>
            </c:extLst>
          </c:dPt>
          <c:dPt>
            <c:idx val="1"/>
            <c:bubble3D val="0"/>
            <c:spPr>
              <a:solidFill>
                <a:srgbClr val="00B05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4481-4DA6-9B16-750C56BBA5E8}"/>
              </c:ext>
            </c:extLst>
          </c:dPt>
          <c:dPt>
            <c:idx val="2"/>
            <c:bubble3D val="0"/>
            <c:spPr>
              <a:solidFill>
                <a:schemeClr val="accent6">
                  <a:lumMod val="60000"/>
                  <a:lumOff val="4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4481-4DA6-9B16-750C56BBA5E8}"/>
              </c:ext>
            </c:extLst>
          </c:dPt>
          <c:dLbls>
            <c:dLbl>
              <c:idx val="0"/>
              <c:layout>
                <c:manualLayout>
                  <c:x val="1.084805326737856E-2"/>
                  <c:y val="-0.25818001106629535"/>
                </c:manualLayout>
              </c:layout>
              <c:tx>
                <c:rich>
                  <a:bodyPr rot="0" spcFirstLastPara="1" vertOverflow="ellipsis" vert="horz" wrap="square" lIns="38100" tIns="19050" rIns="38100" bIns="19050" anchor="ctr" anchorCtr="1">
                    <a:spAutoFit/>
                  </a:bodyPr>
                  <a:lstStyle/>
                  <a:p>
                    <a:pPr>
                      <a:defRPr sz="2400" b="0" i="0" u="none" strike="noStrike" kern="1200" spc="0" baseline="0">
                        <a:solidFill>
                          <a:schemeClr val="accent1"/>
                        </a:solidFill>
                        <a:latin typeface="+mn-lt"/>
                        <a:ea typeface="+mn-ea"/>
                        <a:cs typeface="+mn-cs"/>
                      </a:defRPr>
                    </a:pPr>
                    <a:r>
                      <a:rPr lang="en-US" sz="2400" b="0" dirty="0" err="1"/>
                      <a:t>Langsiktig</a:t>
                    </a:r>
                    <a:r>
                      <a:rPr lang="en-US" sz="2400" b="0" dirty="0"/>
                      <a:t> </a:t>
                    </a:r>
                    <a:r>
                      <a:rPr lang="en-US" sz="2400" b="0" baseline="0" dirty="0"/>
                      <a:t>- RP</a:t>
                    </a:r>
                    <a:br>
                      <a:rPr lang="en-US" sz="2400" b="0" baseline="0" dirty="0"/>
                    </a:br>
                    <a:fld id="{D8698099-761B-4087-A165-ED8E3A5417E6}" type="VALUE">
                      <a:rPr lang="en-US" sz="2400" b="0" baseline="0" smtClean="0"/>
                      <a:pPr>
                        <a:defRPr sz="2400" b="0"/>
                      </a:pPr>
                      <a:t>[VERDI]</a:t>
                    </a:fld>
                    <a:r>
                      <a:rPr lang="en-US" sz="2400" b="0" baseline="0" dirty="0"/>
                      <a:t> (48,3%)</a:t>
                    </a:r>
                  </a:p>
                </c:rich>
              </c:tx>
              <c:spPr>
                <a:noFill/>
                <a:ln>
                  <a:noFill/>
                </a:ln>
                <a:effectLst/>
              </c:spPr>
              <c:txPr>
                <a:bodyPr rot="0" spcFirstLastPara="1" vertOverflow="ellipsis" vert="horz" wrap="square" lIns="38100" tIns="19050" rIns="38100" bIns="19050" anchor="ctr" anchorCtr="1">
                  <a:spAutoFit/>
                </a:bodyPr>
                <a:lstStyle/>
                <a:p>
                  <a:pPr>
                    <a:defRPr sz="2400" b="0" i="0" u="none" strike="noStrike" kern="1200" spc="0" baseline="0">
                      <a:solidFill>
                        <a:schemeClr val="accent1"/>
                      </a:solidFill>
                      <a:latin typeface="+mn-lt"/>
                      <a:ea typeface="+mn-ea"/>
                      <a:cs typeface="+mn-cs"/>
                    </a:defRPr>
                  </a:pPr>
                  <a:endParaRPr lang="nb-NO"/>
                </a:p>
              </c:txPr>
              <c:dLblPos val="bestFit"/>
              <c:showLegendKey val="0"/>
              <c:showVal val="1"/>
              <c:showCatName val="1"/>
              <c:showSerName val="0"/>
              <c:showPercent val="0"/>
              <c:showBubbleSize val="0"/>
              <c:extLst>
                <c:ext xmlns:c15="http://schemas.microsoft.com/office/drawing/2012/chart" uri="{CE6537A1-D6FC-4f65-9D91-7224C49458BB}">
                  <c15:layout>
                    <c:manualLayout>
                      <c:w val="0.21475878067456367"/>
                      <c:h val="0.17615034220374665"/>
                    </c:manualLayout>
                  </c15:layout>
                  <c15:dlblFieldTable/>
                  <c15:showDataLabelsRange val="0"/>
                </c:ext>
                <c:ext xmlns:c16="http://schemas.microsoft.com/office/drawing/2014/chart" uri="{C3380CC4-5D6E-409C-BE32-E72D297353CC}">
                  <c16:uniqueId val="{00000001-4481-4DA6-9B16-750C56BBA5E8}"/>
                </c:ext>
              </c:extLst>
            </c:dLbl>
            <c:dLbl>
              <c:idx val="1"/>
              <c:layout>
                <c:manualLayout>
                  <c:x val="4.5245505024413164E-2"/>
                  <c:y val="-0.25562377333296565"/>
                </c:manualLayout>
              </c:layout>
              <c:tx>
                <c:rich>
                  <a:bodyPr rot="0" spcFirstLastPara="1" vertOverflow="ellipsis" vert="horz" wrap="square" lIns="38100" tIns="19050" rIns="38100" bIns="19050" anchor="ctr" anchorCtr="1">
                    <a:noAutofit/>
                  </a:bodyPr>
                  <a:lstStyle/>
                  <a:p>
                    <a:pPr>
                      <a:defRPr sz="2400" b="0" i="0" u="none" strike="noStrike" kern="1200" spc="0" baseline="0">
                        <a:solidFill>
                          <a:schemeClr val="accent4">
                            <a:lumMod val="50000"/>
                          </a:schemeClr>
                        </a:solidFill>
                        <a:latin typeface="+mn-lt"/>
                        <a:ea typeface="+mn-ea"/>
                        <a:cs typeface="+mn-cs"/>
                      </a:defRPr>
                    </a:pPr>
                    <a:r>
                      <a:rPr lang="en-US" sz="2400" b="0" dirty="0" err="1">
                        <a:solidFill>
                          <a:schemeClr val="accent4">
                            <a:lumMod val="50000"/>
                          </a:schemeClr>
                        </a:solidFill>
                      </a:rPr>
                      <a:t>Byggeklar</a:t>
                    </a:r>
                    <a:r>
                      <a:rPr lang="en-US" sz="2400" b="0" dirty="0">
                        <a:solidFill>
                          <a:schemeClr val="accent4">
                            <a:lumMod val="50000"/>
                          </a:schemeClr>
                        </a:solidFill>
                      </a:rPr>
                      <a:t> - RP</a:t>
                    </a:r>
                    <a:br>
                      <a:rPr lang="en-US" sz="2400" b="0" dirty="0">
                        <a:solidFill>
                          <a:schemeClr val="accent4">
                            <a:lumMod val="50000"/>
                          </a:schemeClr>
                        </a:solidFill>
                      </a:rPr>
                    </a:br>
                    <a:r>
                      <a:rPr lang="en-US" sz="2400" b="0" dirty="0">
                        <a:solidFill>
                          <a:schemeClr val="accent4">
                            <a:lumMod val="50000"/>
                          </a:schemeClr>
                        </a:solidFill>
                      </a:rPr>
                      <a:t>504 (45,3%)</a:t>
                    </a:r>
                  </a:p>
                </c:rich>
              </c:tx>
              <c:spPr>
                <a:noFill/>
                <a:ln>
                  <a:noFill/>
                </a:ln>
                <a:effectLst/>
              </c:spPr>
              <c:txPr>
                <a:bodyPr rot="0" spcFirstLastPara="1" vertOverflow="ellipsis" vert="horz" wrap="square" lIns="38100" tIns="19050" rIns="38100" bIns="19050" anchor="ctr" anchorCtr="1">
                  <a:noAutofit/>
                </a:bodyPr>
                <a:lstStyle/>
                <a:p>
                  <a:pPr>
                    <a:defRPr sz="2400" b="0" i="0" u="none" strike="noStrike" kern="1200" spc="0" baseline="0">
                      <a:solidFill>
                        <a:schemeClr val="accent4">
                          <a:lumMod val="50000"/>
                        </a:schemeClr>
                      </a:solidFill>
                      <a:latin typeface="+mn-lt"/>
                      <a:ea typeface="+mn-ea"/>
                      <a:cs typeface="+mn-cs"/>
                    </a:defRPr>
                  </a:pPr>
                  <a:endParaRPr lang="nb-NO"/>
                </a:p>
              </c:txPr>
              <c:dLblPos val="bestFit"/>
              <c:showLegendKey val="0"/>
              <c:showVal val="1"/>
              <c:showCatName val="1"/>
              <c:showSerName val="0"/>
              <c:showPercent val="0"/>
              <c:showBubbleSize val="0"/>
              <c:extLst>
                <c:ext xmlns:c15="http://schemas.microsoft.com/office/drawing/2012/chart" uri="{CE6537A1-D6FC-4f65-9D91-7224C49458BB}">
                  <c15:layout>
                    <c:manualLayout>
                      <c:w val="0.31155556901438064"/>
                      <c:h val="0.17953745783968927"/>
                    </c:manualLayout>
                  </c15:layout>
                  <c15:showDataLabelsRange val="0"/>
                </c:ext>
                <c:ext xmlns:c16="http://schemas.microsoft.com/office/drawing/2014/chart" uri="{C3380CC4-5D6E-409C-BE32-E72D297353CC}">
                  <c16:uniqueId val="{00000003-4481-4DA6-9B16-750C56BBA5E8}"/>
                </c:ext>
              </c:extLst>
            </c:dLbl>
            <c:dLbl>
              <c:idx val="2"/>
              <c:layout>
                <c:manualLayout>
                  <c:x val="-3.1489003774620099E-2"/>
                  <c:y val="1.7893664133307584E-2"/>
                </c:manualLayout>
              </c:layout>
              <c:tx>
                <c:rich>
                  <a:bodyPr rot="0" spcFirstLastPara="1" vertOverflow="ellipsis" vert="horz" wrap="square" lIns="38100" tIns="19050" rIns="38100" bIns="19050" anchor="ctr" anchorCtr="1">
                    <a:spAutoFit/>
                  </a:bodyPr>
                  <a:lstStyle/>
                  <a:p>
                    <a:pPr>
                      <a:defRPr sz="2400" b="0" i="0" u="none" strike="noStrike" kern="1200" spc="0" baseline="0">
                        <a:solidFill>
                          <a:schemeClr val="accent4">
                            <a:lumMod val="50000"/>
                          </a:schemeClr>
                        </a:solidFill>
                        <a:latin typeface="+mn-lt"/>
                        <a:ea typeface="+mn-ea"/>
                        <a:cs typeface="+mn-cs"/>
                      </a:defRPr>
                    </a:pPr>
                    <a:r>
                      <a:rPr lang="en-US" sz="2400" b="0" dirty="0" err="1">
                        <a:solidFill>
                          <a:schemeClr val="accent4">
                            <a:lumMod val="50000"/>
                          </a:schemeClr>
                        </a:solidFill>
                      </a:rPr>
                      <a:t>Byggeklar</a:t>
                    </a:r>
                    <a:r>
                      <a:rPr lang="en-US" sz="2400" b="0" dirty="0">
                        <a:solidFill>
                          <a:schemeClr val="accent4">
                            <a:lumMod val="50000"/>
                          </a:schemeClr>
                        </a:solidFill>
                      </a:rPr>
                      <a:t> - KPA</a:t>
                    </a:r>
                  </a:p>
                  <a:p>
                    <a:pPr>
                      <a:defRPr sz="2400" b="0">
                        <a:solidFill>
                          <a:schemeClr val="accent4">
                            <a:lumMod val="50000"/>
                          </a:schemeClr>
                        </a:solidFill>
                      </a:defRPr>
                    </a:pPr>
                    <a:r>
                      <a:rPr lang="en-US" sz="2400" b="0" baseline="0" dirty="0">
                        <a:solidFill>
                          <a:schemeClr val="accent4">
                            <a:lumMod val="50000"/>
                          </a:schemeClr>
                        </a:solidFill>
                      </a:rPr>
                      <a:t> </a:t>
                    </a:r>
                    <a:fld id="{0C428505-A8F6-4213-925C-4A7744928AAE}" type="VALUE">
                      <a:rPr lang="en-US" sz="2400" b="0" baseline="0" smtClean="0">
                        <a:solidFill>
                          <a:schemeClr val="accent4">
                            <a:lumMod val="50000"/>
                          </a:schemeClr>
                        </a:solidFill>
                      </a:rPr>
                      <a:pPr>
                        <a:defRPr sz="2400" b="0">
                          <a:solidFill>
                            <a:schemeClr val="accent4">
                              <a:lumMod val="50000"/>
                            </a:schemeClr>
                          </a:solidFill>
                        </a:defRPr>
                      </a:pPr>
                      <a:t>[VERDI]</a:t>
                    </a:fld>
                    <a:r>
                      <a:rPr lang="en-US" sz="2400" b="0" baseline="0" dirty="0">
                        <a:solidFill>
                          <a:schemeClr val="accent4">
                            <a:lumMod val="50000"/>
                          </a:schemeClr>
                        </a:solidFill>
                      </a:rPr>
                      <a:t> (6,4%)</a:t>
                    </a:r>
                  </a:p>
                </c:rich>
              </c:tx>
              <c:spPr>
                <a:noFill/>
                <a:ln>
                  <a:noFill/>
                </a:ln>
                <a:effectLst/>
              </c:spPr>
              <c:txPr>
                <a:bodyPr rot="0" spcFirstLastPara="1" vertOverflow="ellipsis" vert="horz" wrap="square" lIns="38100" tIns="19050" rIns="38100" bIns="19050" anchor="ctr" anchorCtr="1">
                  <a:spAutoFit/>
                </a:bodyPr>
                <a:lstStyle/>
                <a:p>
                  <a:pPr>
                    <a:defRPr sz="2400" b="0" i="0" u="none" strike="noStrike" kern="1200" spc="0" baseline="0">
                      <a:solidFill>
                        <a:schemeClr val="accent4">
                          <a:lumMod val="50000"/>
                        </a:schemeClr>
                      </a:solidFill>
                      <a:latin typeface="+mn-lt"/>
                      <a:ea typeface="+mn-ea"/>
                      <a:cs typeface="+mn-cs"/>
                    </a:defRPr>
                  </a:pPr>
                  <a:endParaRPr lang="nb-NO"/>
                </a:p>
              </c:txPr>
              <c:dLblPos val="bestFit"/>
              <c:showLegendKey val="0"/>
              <c:showVal val="1"/>
              <c:showCatName val="1"/>
              <c:showSerName val="0"/>
              <c:showPercent val="0"/>
              <c:showBubbleSize val="0"/>
              <c:extLst>
                <c:ext xmlns:c15="http://schemas.microsoft.com/office/drawing/2012/chart" uri="{CE6537A1-D6FC-4f65-9D91-7224C49458BB}">
                  <c15:layout>
                    <c:manualLayout>
                      <c:w val="0.28511067437789478"/>
                      <c:h val="0.17615034220374665"/>
                    </c:manualLayout>
                  </c15:layout>
                  <c15:dlblFieldTable/>
                  <c15:showDataLabelsRange val="0"/>
                </c:ext>
                <c:ext xmlns:c16="http://schemas.microsoft.com/office/drawing/2014/chart" uri="{C3380CC4-5D6E-409C-BE32-E72D297353CC}">
                  <c16:uniqueId val="{00000005-4481-4DA6-9B16-750C56BBA5E8}"/>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spc="0" baseline="0">
                    <a:solidFill>
                      <a:schemeClr val="accent1"/>
                    </a:solidFill>
                    <a:latin typeface="+mn-lt"/>
                    <a:ea typeface="+mn-ea"/>
                    <a:cs typeface="+mn-cs"/>
                  </a:defRPr>
                </a:pPr>
                <a:endParaRPr lang="nb-NO"/>
              </a:p>
            </c:txPr>
            <c:dLblPos val="outEnd"/>
            <c:showLegendKey val="0"/>
            <c:showVal val="1"/>
            <c:showCatName val="1"/>
            <c:showSerName val="0"/>
            <c:showPercent val="0"/>
            <c:showBubbleSize val="0"/>
            <c:showLeaderLines val="0"/>
            <c:extLst>
              <c:ext xmlns:c15="http://schemas.microsoft.com/office/drawing/2012/chart" uri="{CE6537A1-D6FC-4f65-9D91-7224C49458BB}"/>
            </c:extLst>
          </c:dLbls>
          <c:cat>
            <c:strRef>
              <c:f>'Ark1'!$A$3:$A$5</c:f>
              <c:strCache>
                <c:ptCount val="3"/>
                <c:pt idx="0">
                  <c:v>Langsiktig boligreserve, totalt</c:v>
                </c:pt>
                <c:pt idx="1">
                  <c:v>Byggeklar reserve i RP, totalt:</c:v>
                </c:pt>
                <c:pt idx="2">
                  <c:v>Byggeklar reserve i KPA, totalt:</c:v>
                </c:pt>
              </c:strCache>
            </c:strRef>
          </c:cat>
          <c:val>
            <c:numRef>
              <c:f>'Ark1'!$B$3:$B$5</c:f>
              <c:numCache>
                <c:formatCode>General</c:formatCode>
                <c:ptCount val="3"/>
                <c:pt idx="0">
                  <c:v>537</c:v>
                </c:pt>
                <c:pt idx="1">
                  <c:v>504</c:v>
                </c:pt>
                <c:pt idx="2">
                  <c:v>71</c:v>
                </c:pt>
              </c:numCache>
            </c:numRef>
          </c:val>
          <c:extLst>
            <c:ext xmlns:c16="http://schemas.microsoft.com/office/drawing/2014/chart" uri="{C3380CC4-5D6E-409C-BE32-E72D297353CC}">
              <c16:uniqueId val="{00000006-4481-4DA6-9B16-750C56BBA5E8}"/>
            </c:ext>
          </c:extLst>
        </c:ser>
        <c:dLbls>
          <c:dLblPos val="outEnd"/>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768D9D-FFEA-4E5E-B135-5F7A4EDE4D4C}" type="datetimeFigureOut">
              <a:rPr lang="nb-NO" smtClean="0"/>
              <a:t>24.04.2026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EDE8E0-5692-42C6-BCEF-CDFB8027651E}" type="slidenum">
              <a:rPr lang="nb-NO" smtClean="0"/>
              <a:t>‹#›</a:t>
            </a:fld>
            <a:endParaRPr lang="nb-NO"/>
          </a:p>
        </p:txBody>
      </p:sp>
    </p:spTree>
    <p:extLst>
      <p:ext uri="{BB962C8B-B14F-4D97-AF65-F5344CB8AC3E}">
        <p14:creationId xmlns:p14="http://schemas.microsoft.com/office/powerpoint/2010/main" val="3923301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CEDE8E0-5692-42C6-BCEF-CDFB8027651E}" type="slidenum">
              <a:rPr lang="nb-NO" smtClean="0"/>
              <a:t>5</a:t>
            </a:fld>
            <a:endParaRPr lang="nb-NO"/>
          </a:p>
        </p:txBody>
      </p:sp>
    </p:spTree>
    <p:extLst>
      <p:ext uri="{BB962C8B-B14F-4D97-AF65-F5344CB8AC3E}">
        <p14:creationId xmlns:p14="http://schemas.microsoft.com/office/powerpoint/2010/main" val="1075272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90889-640A-70A0-88AD-21814BC81A90}"/>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71E6016-A7A9-EBA0-9224-D62B9D3BB67A}"/>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E9E869C-2A34-6224-02E8-3C2A3A7A39CD}"/>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5DE421A4-2512-FE06-BC67-A5E47B808505}"/>
              </a:ext>
            </a:extLst>
          </p:cNvPr>
          <p:cNvSpPr>
            <a:spLocks noGrp="1"/>
          </p:cNvSpPr>
          <p:nvPr>
            <p:ph type="sldNum" sz="quarter" idx="5"/>
          </p:nvPr>
        </p:nvSpPr>
        <p:spPr/>
        <p:txBody>
          <a:bodyPr/>
          <a:lstStyle/>
          <a:p>
            <a:fld id="{4CEDE8E0-5692-42C6-BCEF-CDFB8027651E}" type="slidenum">
              <a:rPr lang="nb-NO" smtClean="0"/>
              <a:t>6</a:t>
            </a:fld>
            <a:endParaRPr lang="nb-NO"/>
          </a:p>
        </p:txBody>
      </p:sp>
    </p:spTree>
    <p:extLst>
      <p:ext uri="{BB962C8B-B14F-4D97-AF65-F5344CB8AC3E}">
        <p14:creationId xmlns:p14="http://schemas.microsoft.com/office/powerpoint/2010/main" val="2233277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AC244-7010-A953-EE0C-AD0A3C04F896}"/>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D9E5D80E-2876-A689-7B9A-B0CD83CD461C}"/>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CDD1EF54-33C0-FBEC-7A7C-CE538E47707E}"/>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9ACCE9FE-1086-651A-A4D7-EA64F80475A4}"/>
              </a:ext>
            </a:extLst>
          </p:cNvPr>
          <p:cNvSpPr>
            <a:spLocks noGrp="1"/>
          </p:cNvSpPr>
          <p:nvPr>
            <p:ph type="sldNum" sz="quarter" idx="5"/>
          </p:nvPr>
        </p:nvSpPr>
        <p:spPr/>
        <p:txBody>
          <a:bodyPr/>
          <a:lstStyle/>
          <a:p>
            <a:fld id="{4CEDE8E0-5692-42C6-BCEF-CDFB8027651E}" type="slidenum">
              <a:rPr lang="nb-NO" smtClean="0"/>
              <a:t>7</a:t>
            </a:fld>
            <a:endParaRPr lang="nb-NO"/>
          </a:p>
        </p:txBody>
      </p:sp>
    </p:spTree>
    <p:extLst>
      <p:ext uri="{BB962C8B-B14F-4D97-AF65-F5344CB8AC3E}">
        <p14:creationId xmlns:p14="http://schemas.microsoft.com/office/powerpoint/2010/main" val="3365851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0CBD41-D8ED-D8F6-608F-F0C0E3734AD6}"/>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1ED653D3-C884-6D15-67A6-BC193A9338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1EBD6128-18A3-7909-B9E1-5737E766E2B7}"/>
              </a:ext>
            </a:extLst>
          </p:cNvPr>
          <p:cNvSpPr>
            <a:spLocks noGrp="1"/>
          </p:cNvSpPr>
          <p:nvPr>
            <p:ph type="dt" sz="half" idx="10"/>
          </p:nvPr>
        </p:nvSpPr>
        <p:spPr/>
        <p:txBody>
          <a:bodyPr/>
          <a:lstStyle/>
          <a:p>
            <a:fld id="{6C595B93-71F8-45C8-90CC-A601A7987D20}" type="datetimeFigureOut">
              <a:rPr lang="nb-NO" smtClean="0"/>
              <a:t>24.04.2026</a:t>
            </a:fld>
            <a:endParaRPr lang="nb-NO"/>
          </a:p>
        </p:txBody>
      </p:sp>
      <p:sp>
        <p:nvSpPr>
          <p:cNvPr id="5" name="Plassholder for bunntekst 4">
            <a:extLst>
              <a:ext uri="{FF2B5EF4-FFF2-40B4-BE49-F238E27FC236}">
                <a16:creationId xmlns:a16="http://schemas.microsoft.com/office/drawing/2014/main" id="{CC3BBA30-D7B3-C410-456A-FA7DD8F3FF7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3E964B8-A8FB-DE11-59EB-2A34E45CF29B}"/>
              </a:ext>
            </a:extLst>
          </p:cNvPr>
          <p:cNvSpPr>
            <a:spLocks noGrp="1"/>
          </p:cNvSpPr>
          <p:nvPr>
            <p:ph type="sldNum" sz="quarter" idx="12"/>
          </p:nvPr>
        </p:nvSpPr>
        <p:spPr/>
        <p:txBody>
          <a:bodyPr/>
          <a:lstStyle/>
          <a:p>
            <a:fld id="{34A15532-835A-40C9-8196-5BF9F406A934}" type="slidenum">
              <a:rPr lang="nb-NO" smtClean="0"/>
              <a:t>‹#›</a:t>
            </a:fld>
            <a:endParaRPr lang="nb-NO"/>
          </a:p>
        </p:txBody>
      </p:sp>
    </p:spTree>
    <p:extLst>
      <p:ext uri="{BB962C8B-B14F-4D97-AF65-F5344CB8AC3E}">
        <p14:creationId xmlns:p14="http://schemas.microsoft.com/office/powerpoint/2010/main" val="3628615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E93E89B-E266-97A8-CC29-07F1C18C9931}"/>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FC8A5568-895F-0989-25C1-A7522B415080}"/>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C614CCE-A83D-2D26-824F-41A1EFFA6432}"/>
              </a:ext>
            </a:extLst>
          </p:cNvPr>
          <p:cNvSpPr>
            <a:spLocks noGrp="1"/>
          </p:cNvSpPr>
          <p:nvPr>
            <p:ph type="dt" sz="half" idx="10"/>
          </p:nvPr>
        </p:nvSpPr>
        <p:spPr/>
        <p:txBody>
          <a:bodyPr/>
          <a:lstStyle/>
          <a:p>
            <a:fld id="{6C595B93-71F8-45C8-90CC-A601A7987D20}" type="datetimeFigureOut">
              <a:rPr lang="nb-NO" smtClean="0"/>
              <a:t>24.04.2026</a:t>
            </a:fld>
            <a:endParaRPr lang="nb-NO"/>
          </a:p>
        </p:txBody>
      </p:sp>
      <p:sp>
        <p:nvSpPr>
          <p:cNvPr id="5" name="Plassholder for bunntekst 4">
            <a:extLst>
              <a:ext uri="{FF2B5EF4-FFF2-40B4-BE49-F238E27FC236}">
                <a16:creationId xmlns:a16="http://schemas.microsoft.com/office/drawing/2014/main" id="{699C9F0D-0F71-63F5-1AEB-AB99C93B402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1C59354-A5AE-950D-7D41-43AC99192ECB}"/>
              </a:ext>
            </a:extLst>
          </p:cNvPr>
          <p:cNvSpPr>
            <a:spLocks noGrp="1"/>
          </p:cNvSpPr>
          <p:nvPr>
            <p:ph type="sldNum" sz="quarter" idx="12"/>
          </p:nvPr>
        </p:nvSpPr>
        <p:spPr/>
        <p:txBody>
          <a:bodyPr/>
          <a:lstStyle/>
          <a:p>
            <a:fld id="{34A15532-835A-40C9-8196-5BF9F406A934}" type="slidenum">
              <a:rPr lang="nb-NO" smtClean="0"/>
              <a:t>‹#›</a:t>
            </a:fld>
            <a:endParaRPr lang="nb-NO"/>
          </a:p>
        </p:txBody>
      </p:sp>
    </p:spTree>
    <p:extLst>
      <p:ext uri="{BB962C8B-B14F-4D97-AF65-F5344CB8AC3E}">
        <p14:creationId xmlns:p14="http://schemas.microsoft.com/office/powerpoint/2010/main" val="1278783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7876122E-3D19-5007-10BA-4CACA5D22D0F}"/>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5DDED7F0-ED7F-EDAA-D438-B32821C7E711}"/>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813B06C-78BB-33B4-D431-967A14174695}"/>
              </a:ext>
            </a:extLst>
          </p:cNvPr>
          <p:cNvSpPr>
            <a:spLocks noGrp="1"/>
          </p:cNvSpPr>
          <p:nvPr>
            <p:ph type="dt" sz="half" idx="10"/>
          </p:nvPr>
        </p:nvSpPr>
        <p:spPr/>
        <p:txBody>
          <a:bodyPr/>
          <a:lstStyle/>
          <a:p>
            <a:fld id="{6C595B93-71F8-45C8-90CC-A601A7987D20}" type="datetimeFigureOut">
              <a:rPr lang="nb-NO" smtClean="0"/>
              <a:t>24.04.2026</a:t>
            </a:fld>
            <a:endParaRPr lang="nb-NO"/>
          </a:p>
        </p:txBody>
      </p:sp>
      <p:sp>
        <p:nvSpPr>
          <p:cNvPr id="5" name="Plassholder for bunntekst 4">
            <a:extLst>
              <a:ext uri="{FF2B5EF4-FFF2-40B4-BE49-F238E27FC236}">
                <a16:creationId xmlns:a16="http://schemas.microsoft.com/office/drawing/2014/main" id="{BE2E50AA-DD42-5656-2E9A-5735EA4389C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229896A-88F7-E0D0-F949-EB98A073A9EA}"/>
              </a:ext>
            </a:extLst>
          </p:cNvPr>
          <p:cNvSpPr>
            <a:spLocks noGrp="1"/>
          </p:cNvSpPr>
          <p:nvPr>
            <p:ph type="sldNum" sz="quarter" idx="12"/>
          </p:nvPr>
        </p:nvSpPr>
        <p:spPr/>
        <p:txBody>
          <a:bodyPr/>
          <a:lstStyle/>
          <a:p>
            <a:fld id="{34A15532-835A-40C9-8196-5BF9F406A934}" type="slidenum">
              <a:rPr lang="nb-NO" smtClean="0"/>
              <a:t>‹#›</a:t>
            </a:fld>
            <a:endParaRPr lang="nb-NO"/>
          </a:p>
        </p:txBody>
      </p:sp>
    </p:spTree>
    <p:extLst>
      <p:ext uri="{BB962C8B-B14F-4D97-AF65-F5344CB8AC3E}">
        <p14:creationId xmlns:p14="http://schemas.microsoft.com/office/powerpoint/2010/main" val="1851992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99A03A-F2CD-9D67-F191-51E5A7140C6D}"/>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F828CE3-F8B2-0AAA-1829-8C4901E8F2D1}"/>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F9CE3C6-CFF0-06BC-E3A8-60392DD0923A}"/>
              </a:ext>
            </a:extLst>
          </p:cNvPr>
          <p:cNvSpPr>
            <a:spLocks noGrp="1"/>
          </p:cNvSpPr>
          <p:nvPr>
            <p:ph type="dt" sz="half" idx="10"/>
          </p:nvPr>
        </p:nvSpPr>
        <p:spPr/>
        <p:txBody>
          <a:bodyPr/>
          <a:lstStyle/>
          <a:p>
            <a:fld id="{6C595B93-71F8-45C8-90CC-A601A7987D20}" type="datetimeFigureOut">
              <a:rPr lang="nb-NO" smtClean="0"/>
              <a:t>24.04.2026</a:t>
            </a:fld>
            <a:endParaRPr lang="nb-NO"/>
          </a:p>
        </p:txBody>
      </p:sp>
      <p:sp>
        <p:nvSpPr>
          <p:cNvPr id="5" name="Plassholder for bunntekst 4">
            <a:extLst>
              <a:ext uri="{FF2B5EF4-FFF2-40B4-BE49-F238E27FC236}">
                <a16:creationId xmlns:a16="http://schemas.microsoft.com/office/drawing/2014/main" id="{FAB0913F-DBFF-43B1-256E-7757ECB1305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A48027C-4CFF-8F84-7D16-43CCB010EF45}"/>
              </a:ext>
            </a:extLst>
          </p:cNvPr>
          <p:cNvSpPr>
            <a:spLocks noGrp="1"/>
          </p:cNvSpPr>
          <p:nvPr>
            <p:ph type="sldNum" sz="quarter" idx="12"/>
          </p:nvPr>
        </p:nvSpPr>
        <p:spPr/>
        <p:txBody>
          <a:bodyPr/>
          <a:lstStyle/>
          <a:p>
            <a:fld id="{34A15532-835A-40C9-8196-5BF9F406A934}" type="slidenum">
              <a:rPr lang="nb-NO" smtClean="0"/>
              <a:t>‹#›</a:t>
            </a:fld>
            <a:endParaRPr lang="nb-NO"/>
          </a:p>
        </p:txBody>
      </p:sp>
    </p:spTree>
    <p:extLst>
      <p:ext uri="{BB962C8B-B14F-4D97-AF65-F5344CB8AC3E}">
        <p14:creationId xmlns:p14="http://schemas.microsoft.com/office/powerpoint/2010/main" val="40305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0B583EA-4D53-B69F-EB9C-AFC3E1E8E8E8}"/>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845D6E8D-F2A4-99E4-2BFA-0812A498997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4F3DBE87-F2B8-F333-117C-A5D136712295}"/>
              </a:ext>
            </a:extLst>
          </p:cNvPr>
          <p:cNvSpPr>
            <a:spLocks noGrp="1"/>
          </p:cNvSpPr>
          <p:nvPr>
            <p:ph type="dt" sz="half" idx="10"/>
          </p:nvPr>
        </p:nvSpPr>
        <p:spPr/>
        <p:txBody>
          <a:bodyPr/>
          <a:lstStyle/>
          <a:p>
            <a:fld id="{6C595B93-71F8-45C8-90CC-A601A7987D20}" type="datetimeFigureOut">
              <a:rPr lang="nb-NO" smtClean="0"/>
              <a:t>24.04.2026</a:t>
            </a:fld>
            <a:endParaRPr lang="nb-NO"/>
          </a:p>
        </p:txBody>
      </p:sp>
      <p:sp>
        <p:nvSpPr>
          <p:cNvPr id="5" name="Plassholder for bunntekst 4">
            <a:extLst>
              <a:ext uri="{FF2B5EF4-FFF2-40B4-BE49-F238E27FC236}">
                <a16:creationId xmlns:a16="http://schemas.microsoft.com/office/drawing/2014/main" id="{AEACFEFB-B119-4A6E-3E95-0704DC4466F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C4F043A-9320-91F9-13C7-8DBD00D8D343}"/>
              </a:ext>
            </a:extLst>
          </p:cNvPr>
          <p:cNvSpPr>
            <a:spLocks noGrp="1"/>
          </p:cNvSpPr>
          <p:nvPr>
            <p:ph type="sldNum" sz="quarter" idx="12"/>
          </p:nvPr>
        </p:nvSpPr>
        <p:spPr/>
        <p:txBody>
          <a:bodyPr/>
          <a:lstStyle/>
          <a:p>
            <a:fld id="{34A15532-835A-40C9-8196-5BF9F406A934}" type="slidenum">
              <a:rPr lang="nb-NO" smtClean="0"/>
              <a:t>‹#›</a:t>
            </a:fld>
            <a:endParaRPr lang="nb-NO"/>
          </a:p>
        </p:txBody>
      </p:sp>
    </p:spTree>
    <p:extLst>
      <p:ext uri="{BB962C8B-B14F-4D97-AF65-F5344CB8AC3E}">
        <p14:creationId xmlns:p14="http://schemas.microsoft.com/office/powerpoint/2010/main" val="1892102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F32DDD6-1127-1B34-8A30-8D1D8A29AFCD}"/>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1489249F-66D0-3EE6-277E-3EA82045BE89}"/>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10D77355-241C-865B-B2DE-22C3FF153E24}"/>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131C9775-7AF4-60BC-8DEB-8B13418158AC}"/>
              </a:ext>
            </a:extLst>
          </p:cNvPr>
          <p:cNvSpPr>
            <a:spLocks noGrp="1"/>
          </p:cNvSpPr>
          <p:nvPr>
            <p:ph type="dt" sz="half" idx="10"/>
          </p:nvPr>
        </p:nvSpPr>
        <p:spPr/>
        <p:txBody>
          <a:bodyPr/>
          <a:lstStyle/>
          <a:p>
            <a:fld id="{6C595B93-71F8-45C8-90CC-A601A7987D20}" type="datetimeFigureOut">
              <a:rPr lang="nb-NO" smtClean="0"/>
              <a:t>24.04.2026</a:t>
            </a:fld>
            <a:endParaRPr lang="nb-NO"/>
          </a:p>
        </p:txBody>
      </p:sp>
      <p:sp>
        <p:nvSpPr>
          <p:cNvPr id="6" name="Plassholder for bunntekst 5">
            <a:extLst>
              <a:ext uri="{FF2B5EF4-FFF2-40B4-BE49-F238E27FC236}">
                <a16:creationId xmlns:a16="http://schemas.microsoft.com/office/drawing/2014/main" id="{9B84AEAB-7F51-B31A-9409-C2FAAD8433E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C8D91EDD-230E-643F-BB03-262C87BA1D40}"/>
              </a:ext>
            </a:extLst>
          </p:cNvPr>
          <p:cNvSpPr>
            <a:spLocks noGrp="1"/>
          </p:cNvSpPr>
          <p:nvPr>
            <p:ph type="sldNum" sz="quarter" idx="12"/>
          </p:nvPr>
        </p:nvSpPr>
        <p:spPr/>
        <p:txBody>
          <a:bodyPr/>
          <a:lstStyle/>
          <a:p>
            <a:fld id="{34A15532-835A-40C9-8196-5BF9F406A934}" type="slidenum">
              <a:rPr lang="nb-NO" smtClean="0"/>
              <a:t>‹#›</a:t>
            </a:fld>
            <a:endParaRPr lang="nb-NO"/>
          </a:p>
        </p:txBody>
      </p:sp>
    </p:spTree>
    <p:extLst>
      <p:ext uri="{BB962C8B-B14F-4D97-AF65-F5344CB8AC3E}">
        <p14:creationId xmlns:p14="http://schemas.microsoft.com/office/powerpoint/2010/main" val="1199006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121658-B37B-8C12-4CDE-77B59853398D}"/>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EAEF93C8-95AC-35D7-7E31-EBF8E20EC8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9445606D-E696-6697-395D-EFBF79F9E125}"/>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51BF6966-9791-D814-E8F5-3DAB38E2DA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D7C07884-65F2-6DB9-0D4F-8DAE276AC6DA}"/>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8ABEFF68-525B-052D-0FF5-6F2BCA789C35}"/>
              </a:ext>
            </a:extLst>
          </p:cNvPr>
          <p:cNvSpPr>
            <a:spLocks noGrp="1"/>
          </p:cNvSpPr>
          <p:nvPr>
            <p:ph type="dt" sz="half" idx="10"/>
          </p:nvPr>
        </p:nvSpPr>
        <p:spPr/>
        <p:txBody>
          <a:bodyPr/>
          <a:lstStyle/>
          <a:p>
            <a:fld id="{6C595B93-71F8-45C8-90CC-A601A7987D20}" type="datetimeFigureOut">
              <a:rPr lang="nb-NO" smtClean="0"/>
              <a:t>24.04.2026</a:t>
            </a:fld>
            <a:endParaRPr lang="nb-NO"/>
          </a:p>
        </p:txBody>
      </p:sp>
      <p:sp>
        <p:nvSpPr>
          <p:cNvPr id="8" name="Plassholder for bunntekst 7">
            <a:extLst>
              <a:ext uri="{FF2B5EF4-FFF2-40B4-BE49-F238E27FC236}">
                <a16:creationId xmlns:a16="http://schemas.microsoft.com/office/drawing/2014/main" id="{93209AF8-93F7-0019-9AB1-53CAC4FB1ACB}"/>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41E0A071-AD8B-53C5-4576-76E854C35198}"/>
              </a:ext>
            </a:extLst>
          </p:cNvPr>
          <p:cNvSpPr>
            <a:spLocks noGrp="1"/>
          </p:cNvSpPr>
          <p:nvPr>
            <p:ph type="sldNum" sz="quarter" idx="12"/>
          </p:nvPr>
        </p:nvSpPr>
        <p:spPr/>
        <p:txBody>
          <a:bodyPr/>
          <a:lstStyle/>
          <a:p>
            <a:fld id="{34A15532-835A-40C9-8196-5BF9F406A934}" type="slidenum">
              <a:rPr lang="nb-NO" smtClean="0"/>
              <a:t>‹#›</a:t>
            </a:fld>
            <a:endParaRPr lang="nb-NO"/>
          </a:p>
        </p:txBody>
      </p:sp>
    </p:spTree>
    <p:extLst>
      <p:ext uri="{BB962C8B-B14F-4D97-AF65-F5344CB8AC3E}">
        <p14:creationId xmlns:p14="http://schemas.microsoft.com/office/powerpoint/2010/main" val="228761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4ABEA1-8DF3-38E2-C9ED-513A74CDA727}"/>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6530C298-DAE4-9D78-6D0B-B85BFDA189C3}"/>
              </a:ext>
            </a:extLst>
          </p:cNvPr>
          <p:cNvSpPr>
            <a:spLocks noGrp="1"/>
          </p:cNvSpPr>
          <p:nvPr>
            <p:ph type="dt" sz="half" idx="10"/>
          </p:nvPr>
        </p:nvSpPr>
        <p:spPr/>
        <p:txBody>
          <a:bodyPr/>
          <a:lstStyle/>
          <a:p>
            <a:fld id="{6C595B93-71F8-45C8-90CC-A601A7987D20}" type="datetimeFigureOut">
              <a:rPr lang="nb-NO" smtClean="0"/>
              <a:t>24.04.2026</a:t>
            </a:fld>
            <a:endParaRPr lang="nb-NO"/>
          </a:p>
        </p:txBody>
      </p:sp>
      <p:sp>
        <p:nvSpPr>
          <p:cNvPr id="4" name="Plassholder for bunntekst 3">
            <a:extLst>
              <a:ext uri="{FF2B5EF4-FFF2-40B4-BE49-F238E27FC236}">
                <a16:creationId xmlns:a16="http://schemas.microsoft.com/office/drawing/2014/main" id="{EEB715B6-6883-9553-3AE4-57DA80886E93}"/>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3FE57E43-B02A-10AD-5292-13F9A1E60233}"/>
              </a:ext>
            </a:extLst>
          </p:cNvPr>
          <p:cNvSpPr>
            <a:spLocks noGrp="1"/>
          </p:cNvSpPr>
          <p:nvPr>
            <p:ph type="sldNum" sz="quarter" idx="12"/>
          </p:nvPr>
        </p:nvSpPr>
        <p:spPr/>
        <p:txBody>
          <a:bodyPr/>
          <a:lstStyle/>
          <a:p>
            <a:fld id="{34A15532-835A-40C9-8196-5BF9F406A934}" type="slidenum">
              <a:rPr lang="nb-NO" smtClean="0"/>
              <a:t>‹#›</a:t>
            </a:fld>
            <a:endParaRPr lang="nb-NO"/>
          </a:p>
        </p:txBody>
      </p:sp>
    </p:spTree>
    <p:extLst>
      <p:ext uri="{BB962C8B-B14F-4D97-AF65-F5344CB8AC3E}">
        <p14:creationId xmlns:p14="http://schemas.microsoft.com/office/powerpoint/2010/main" val="2887107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2319DA53-B47D-7273-BEAE-44155BBC944B}"/>
              </a:ext>
            </a:extLst>
          </p:cNvPr>
          <p:cNvSpPr>
            <a:spLocks noGrp="1"/>
          </p:cNvSpPr>
          <p:nvPr>
            <p:ph type="dt" sz="half" idx="10"/>
          </p:nvPr>
        </p:nvSpPr>
        <p:spPr/>
        <p:txBody>
          <a:bodyPr/>
          <a:lstStyle/>
          <a:p>
            <a:fld id="{6C595B93-71F8-45C8-90CC-A601A7987D20}" type="datetimeFigureOut">
              <a:rPr lang="nb-NO" smtClean="0"/>
              <a:t>24.04.2026</a:t>
            </a:fld>
            <a:endParaRPr lang="nb-NO"/>
          </a:p>
        </p:txBody>
      </p:sp>
      <p:sp>
        <p:nvSpPr>
          <p:cNvPr id="3" name="Plassholder for bunntekst 2">
            <a:extLst>
              <a:ext uri="{FF2B5EF4-FFF2-40B4-BE49-F238E27FC236}">
                <a16:creationId xmlns:a16="http://schemas.microsoft.com/office/drawing/2014/main" id="{0B17497A-536C-46B1-C2B7-12092DA0D7DD}"/>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1F600C29-417E-0C96-98E3-C8DEA19FD024}"/>
              </a:ext>
            </a:extLst>
          </p:cNvPr>
          <p:cNvSpPr>
            <a:spLocks noGrp="1"/>
          </p:cNvSpPr>
          <p:nvPr>
            <p:ph type="sldNum" sz="quarter" idx="12"/>
          </p:nvPr>
        </p:nvSpPr>
        <p:spPr/>
        <p:txBody>
          <a:bodyPr/>
          <a:lstStyle/>
          <a:p>
            <a:fld id="{34A15532-835A-40C9-8196-5BF9F406A934}" type="slidenum">
              <a:rPr lang="nb-NO" smtClean="0"/>
              <a:t>‹#›</a:t>
            </a:fld>
            <a:endParaRPr lang="nb-NO"/>
          </a:p>
        </p:txBody>
      </p:sp>
    </p:spTree>
    <p:extLst>
      <p:ext uri="{BB962C8B-B14F-4D97-AF65-F5344CB8AC3E}">
        <p14:creationId xmlns:p14="http://schemas.microsoft.com/office/powerpoint/2010/main" val="2078726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E060D7-E19C-7314-3C92-95D1D78F182E}"/>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0A9746CD-E895-5E37-F793-C4812406DA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3E126B9F-5AA2-578A-44B1-FA87CB7312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F40A6C69-86E3-2410-9185-10114F519A2B}"/>
              </a:ext>
            </a:extLst>
          </p:cNvPr>
          <p:cNvSpPr>
            <a:spLocks noGrp="1"/>
          </p:cNvSpPr>
          <p:nvPr>
            <p:ph type="dt" sz="half" idx="10"/>
          </p:nvPr>
        </p:nvSpPr>
        <p:spPr/>
        <p:txBody>
          <a:bodyPr/>
          <a:lstStyle/>
          <a:p>
            <a:fld id="{6C595B93-71F8-45C8-90CC-A601A7987D20}" type="datetimeFigureOut">
              <a:rPr lang="nb-NO" smtClean="0"/>
              <a:t>24.04.2026</a:t>
            </a:fld>
            <a:endParaRPr lang="nb-NO"/>
          </a:p>
        </p:txBody>
      </p:sp>
      <p:sp>
        <p:nvSpPr>
          <p:cNvPr id="6" name="Plassholder for bunntekst 5">
            <a:extLst>
              <a:ext uri="{FF2B5EF4-FFF2-40B4-BE49-F238E27FC236}">
                <a16:creationId xmlns:a16="http://schemas.microsoft.com/office/drawing/2014/main" id="{5E6C6B1C-CA99-0ECE-2531-DD576A0DF20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ADD3FF9-6138-E534-5C17-4472C21DDE8E}"/>
              </a:ext>
            </a:extLst>
          </p:cNvPr>
          <p:cNvSpPr>
            <a:spLocks noGrp="1"/>
          </p:cNvSpPr>
          <p:nvPr>
            <p:ph type="sldNum" sz="quarter" idx="12"/>
          </p:nvPr>
        </p:nvSpPr>
        <p:spPr/>
        <p:txBody>
          <a:bodyPr/>
          <a:lstStyle/>
          <a:p>
            <a:fld id="{34A15532-835A-40C9-8196-5BF9F406A934}" type="slidenum">
              <a:rPr lang="nb-NO" smtClean="0"/>
              <a:t>‹#›</a:t>
            </a:fld>
            <a:endParaRPr lang="nb-NO"/>
          </a:p>
        </p:txBody>
      </p:sp>
    </p:spTree>
    <p:extLst>
      <p:ext uri="{BB962C8B-B14F-4D97-AF65-F5344CB8AC3E}">
        <p14:creationId xmlns:p14="http://schemas.microsoft.com/office/powerpoint/2010/main" val="2274982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DB4BFA-5836-8947-5697-32D2A7703018}"/>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F94E9646-54DC-64FF-5240-127B9B99EA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94DF2A09-B969-42FD-324C-E6CB40042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CB341725-B974-0616-8128-307D4264F802}"/>
              </a:ext>
            </a:extLst>
          </p:cNvPr>
          <p:cNvSpPr>
            <a:spLocks noGrp="1"/>
          </p:cNvSpPr>
          <p:nvPr>
            <p:ph type="dt" sz="half" idx="10"/>
          </p:nvPr>
        </p:nvSpPr>
        <p:spPr/>
        <p:txBody>
          <a:bodyPr/>
          <a:lstStyle/>
          <a:p>
            <a:fld id="{6C595B93-71F8-45C8-90CC-A601A7987D20}" type="datetimeFigureOut">
              <a:rPr lang="nb-NO" smtClean="0"/>
              <a:t>24.04.2026</a:t>
            </a:fld>
            <a:endParaRPr lang="nb-NO"/>
          </a:p>
        </p:txBody>
      </p:sp>
      <p:sp>
        <p:nvSpPr>
          <p:cNvPr id="6" name="Plassholder for bunntekst 5">
            <a:extLst>
              <a:ext uri="{FF2B5EF4-FFF2-40B4-BE49-F238E27FC236}">
                <a16:creationId xmlns:a16="http://schemas.microsoft.com/office/drawing/2014/main" id="{06AAD7AC-7135-F5CB-572A-10058A8429E5}"/>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E4DBEF1-8003-D963-56DB-4B48BC9BFA37}"/>
              </a:ext>
            </a:extLst>
          </p:cNvPr>
          <p:cNvSpPr>
            <a:spLocks noGrp="1"/>
          </p:cNvSpPr>
          <p:nvPr>
            <p:ph type="sldNum" sz="quarter" idx="12"/>
          </p:nvPr>
        </p:nvSpPr>
        <p:spPr/>
        <p:txBody>
          <a:bodyPr/>
          <a:lstStyle/>
          <a:p>
            <a:fld id="{34A15532-835A-40C9-8196-5BF9F406A934}" type="slidenum">
              <a:rPr lang="nb-NO" smtClean="0"/>
              <a:t>‹#›</a:t>
            </a:fld>
            <a:endParaRPr lang="nb-NO"/>
          </a:p>
        </p:txBody>
      </p:sp>
    </p:spTree>
    <p:extLst>
      <p:ext uri="{BB962C8B-B14F-4D97-AF65-F5344CB8AC3E}">
        <p14:creationId xmlns:p14="http://schemas.microsoft.com/office/powerpoint/2010/main" val="2049957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F465C8C-33CA-CBA7-E175-480CEF4FBB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EF34CD00-E8ED-C403-7857-F12AF606CB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CE14715-16F6-B650-3940-0C354E5867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C595B93-71F8-45C8-90CC-A601A7987D20}" type="datetimeFigureOut">
              <a:rPr lang="nb-NO" smtClean="0"/>
              <a:t>24.04.2026</a:t>
            </a:fld>
            <a:endParaRPr lang="nb-NO"/>
          </a:p>
        </p:txBody>
      </p:sp>
      <p:sp>
        <p:nvSpPr>
          <p:cNvPr id="5" name="Plassholder for bunntekst 4">
            <a:extLst>
              <a:ext uri="{FF2B5EF4-FFF2-40B4-BE49-F238E27FC236}">
                <a16:creationId xmlns:a16="http://schemas.microsoft.com/office/drawing/2014/main" id="{92E0D083-BE7D-BC02-BFF0-FCE0279696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2B5D71A5-5635-559B-4CB1-3F3559F549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4A15532-835A-40C9-8196-5BF9F406A934}" type="slidenum">
              <a:rPr lang="nb-NO" smtClean="0"/>
              <a:t>‹#›</a:t>
            </a:fld>
            <a:endParaRPr lang="nb-NO"/>
          </a:p>
        </p:txBody>
      </p:sp>
    </p:spTree>
    <p:extLst>
      <p:ext uri="{BB962C8B-B14F-4D97-AF65-F5344CB8AC3E}">
        <p14:creationId xmlns:p14="http://schemas.microsoft.com/office/powerpoint/2010/main" val="4119946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958AF-A9DF-1AB7-52FA-F7070A37B341}"/>
            </a:ext>
          </a:extLst>
        </p:cNvPr>
        <p:cNvGrpSpPr/>
        <p:nvPr/>
      </p:nvGrpSpPr>
      <p:grpSpPr>
        <a:xfrm>
          <a:off x="0" y="0"/>
          <a:ext cx="0" cy="0"/>
          <a:chOff x="0" y="0"/>
          <a:chExt cx="0" cy="0"/>
        </a:xfrm>
      </p:grpSpPr>
      <p:pic>
        <p:nvPicPr>
          <p:cNvPr id="4" name="Bilde 3">
            <a:extLst>
              <a:ext uri="{FF2B5EF4-FFF2-40B4-BE49-F238E27FC236}">
                <a16:creationId xmlns:a16="http://schemas.microsoft.com/office/drawing/2014/main" id="{242A06C2-4D89-38BA-27D8-8CD22AF023C4}"/>
              </a:ext>
            </a:extLst>
          </p:cNvPr>
          <p:cNvPicPr>
            <a:picLocks noChangeAspect="1"/>
          </p:cNvPicPr>
          <p:nvPr/>
        </p:nvPicPr>
        <p:blipFill>
          <a:blip r:embed="rId2"/>
          <a:stretch>
            <a:fillRect/>
          </a:stretch>
        </p:blipFill>
        <p:spPr>
          <a:xfrm>
            <a:off x="0" y="-55659"/>
            <a:ext cx="12191999" cy="6857999"/>
          </a:xfrm>
          <a:prstGeom prst="rect">
            <a:avLst/>
          </a:prstGeom>
        </p:spPr>
      </p:pic>
      <p:sp>
        <p:nvSpPr>
          <p:cNvPr id="2" name="Tittel 1">
            <a:extLst>
              <a:ext uri="{FF2B5EF4-FFF2-40B4-BE49-F238E27FC236}">
                <a16:creationId xmlns:a16="http://schemas.microsoft.com/office/drawing/2014/main" id="{C79873C8-B9C0-429F-00D6-1F0117E59189}"/>
              </a:ext>
            </a:extLst>
          </p:cNvPr>
          <p:cNvSpPr>
            <a:spLocks noGrp="1"/>
          </p:cNvSpPr>
          <p:nvPr>
            <p:ph type="title"/>
          </p:nvPr>
        </p:nvSpPr>
        <p:spPr>
          <a:xfrm>
            <a:off x="838200" y="365126"/>
            <a:ext cx="10515600" cy="437956"/>
          </a:xfrm>
        </p:spPr>
        <p:txBody>
          <a:bodyPr>
            <a:normAutofit fontScale="90000"/>
          </a:bodyPr>
          <a:lstStyle/>
          <a:p>
            <a:pPr algn="ctr"/>
            <a:r>
              <a:rPr kumimoji="0" lang="nb-NO" sz="4400" b="1" i="0" u="none" strike="noStrike" kern="1200" cap="none" spc="0" normalizeH="0" baseline="0" noProof="0" dirty="0">
                <a:ln>
                  <a:noFill/>
                </a:ln>
                <a:solidFill>
                  <a:srgbClr val="41748D"/>
                </a:solidFill>
                <a:effectLst/>
                <a:uLnTx/>
                <a:uFillTx/>
                <a:latin typeface="+mn-lt"/>
                <a:ea typeface="+mj-ea"/>
                <a:cs typeface="+mj-cs"/>
              </a:rPr>
              <a:t>Boligreserve i Averøy kommune</a:t>
            </a:r>
            <a:endParaRPr lang="nb-NO" b="1" dirty="0">
              <a:latin typeface="+mn-lt"/>
            </a:endParaRPr>
          </a:p>
        </p:txBody>
      </p:sp>
      <p:sp>
        <p:nvSpPr>
          <p:cNvPr id="3" name="Plassholder for innhold 2">
            <a:extLst>
              <a:ext uri="{FF2B5EF4-FFF2-40B4-BE49-F238E27FC236}">
                <a16:creationId xmlns:a16="http://schemas.microsoft.com/office/drawing/2014/main" id="{897BAC02-9D3A-FFB3-7B16-6798A329433A}"/>
              </a:ext>
            </a:extLst>
          </p:cNvPr>
          <p:cNvSpPr>
            <a:spLocks noGrp="1"/>
          </p:cNvSpPr>
          <p:nvPr>
            <p:ph idx="1"/>
          </p:nvPr>
        </p:nvSpPr>
        <p:spPr>
          <a:xfrm>
            <a:off x="421419" y="1675419"/>
            <a:ext cx="11362414" cy="3395841"/>
          </a:xfrm>
        </p:spPr>
        <p:txBody>
          <a:bodyPr>
            <a:normAutofit/>
          </a:bodyPr>
          <a:lstStyle/>
          <a:p>
            <a:pPr lvl="1"/>
            <a:r>
              <a:rPr lang="nb-NO" dirty="0">
                <a:solidFill>
                  <a:schemeClr val="accent1"/>
                </a:solidFill>
              </a:rPr>
              <a:t>Boligreserve er et estimat på hvor mange nye boliger som kan etableres.</a:t>
            </a:r>
          </a:p>
          <a:p>
            <a:pPr marL="457200" lvl="1" indent="0">
              <a:buNone/>
            </a:pPr>
            <a:endParaRPr lang="nb-NO" dirty="0">
              <a:solidFill>
                <a:schemeClr val="accent1"/>
              </a:solidFill>
            </a:endParaRPr>
          </a:p>
          <a:p>
            <a:pPr lvl="1"/>
            <a:r>
              <a:rPr lang="nb-NO" dirty="0">
                <a:solidFill>
                  <a:schemeClr val="accent1"/>
                </a:solidFill>
              </a:rPr>
              <a:t>Kan beregnes som antall nye boliger og som samlet areal av områder for bolig. </a:t>
            </a:r>
          </a:p>
          <a:p>
            <a:pPr marL="457200" lvl="1" indent="0">
              <a:buNone/>
            </a:pPr>
            <a:endParaRPr lang="nb-NO" dirty="0">
              <a:solidFill>
                <a:schemeClr val="accent1"/>
              </a:solidFill>
            </a:endParaRPr>
          </a:p>
          <a:p>
            <a:pPr lvl="1"/>
            <a:r>
              <a:rPr lang="nb-NO" dirty="0">
                <a:solidFill>
                  <a:schemeClr val="accent1"/>
                </a:solidFill>
              </a:rPr>
              <a:t>Viktig kunnskap for å sikre tilstrekkelig areal for boligbygging ift. forventet befolkningsutvikling.</a:t>
            </a:r>
          </a:p>
          <a:p>
            <a:pPr marL="457200" lvl="1" indent="0">
              <a:buNone/>
            </a:pPr>
            <a:endParaRPr lang="nb-NO" dirty="0">
              <a:solidFill>
                <a:schemeClr val="accent1"/>
              </a:solidFill>
            </a:endParaRPr>
          </a:p>
          <a:p>
            <a:pPr lvl="1"/>
            <a:r>
              <a:rPr lang="nb-NO" dirty="0">
                <a:solidFill>
                  <a:schemeClr val="accent1"/>
                </a:solidFill>
              </a:rPr>
              <a:t>Viktig for bærekraftig arealforvaltning.</a:t>
            </a:r>
          </a:p>
          <a:p>
            <a:pPr marL="457200" lvl="1" indent="0">
              <a:buNone/>
            </a:pPr>
            <a:endParaRPr lang="nb-NO" dirty="0">
              <a:solidFill>
                <a:schemeClr val="accent1"/>
              </a:solidFill>
            </a:endParaRPr>
          </a:p>
        </p:txBody>
      </p:sp>
    </p:spTree>
    <p:extLst>
      <p:ext uri="{BB962C8B-B14F-4D97-AF65-F5344CB8AC3E}">
        <p14:creationId xmlns:p14="http://schemas.microsoft.com/office/powerpoint/2010/main" val="4050626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innhold 8">
            <a:extLst>
              <a:ext uri="{FF2B5EF4-FFF2-40B4-BE49-F238E27FC236}">
                <a16:creationId xmlns:a16="http://schemas.microsoft.com/office/drawing/2014/main" id="{84B412AE-DA39-8FEB-659B-A050DCB936B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21" r="1" b="1"/>
          <a:stretch>
            <a:fillRect/>
          </a:stretch>
        </p:blipFill>
        <p:spPr>
          <a:xfrm>
            <a:off x="20" y="10"/>
            <a:ext cx="12191980" cy="6866290"/>
          </a:xfrm>
          <a:prstGeom prst="rect">
            <a:avLst/>
          </a:prstGeom>
        </p:spPr>
      </p:pic>
    </p:spTree>
    <p:extLst>
      <p:ext uri="{BB962C8B-B14F-4D97-AF65-F5344CB8AC3E}">
        <p14:creationId xmlns:p14="http://schemas.microsoft.com/office/powerpoint/2010/main" val="3838929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ssholder for innhold 12">
            <a:extLst>
              <a:ext uri="{FF2B5EF4-FFF2-40B4-BE49-F238E27FC236}">
                <a16:creationId xmlns:a16="http://schemas.microsoft.com/office/drawing/2014/main" id="{FFE6CFAD-D5F7-BB85-1788-939E4E0DC7D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121" b="1"/>
          <a:stretch>
            <a:fillRect/>
          </a:stretch>
        </p:blipFill>
        <p:spPr>
          <a:xfrm>
            <a:off x="20" y="10"/>
            <a:ext cx="12191980" cy="6866290"/>
          </a:xfrm>
          <a:prstGeom prst="rect">
            <a:avLst/>
          </a:prstGeom>
        </p:spPr>
      </p:pic>
    </p:spTree>
    <p:extLst>
      <p:ext uri="{BB962C8B-B14F-4D97-AF65-F5344CB8AC3E}">
        <p14:creationId xmlns:p14="http://schemas.microsoft.com/office/powerpoint/2010/main" val="1182409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innhold 8">
            <a:extLst>
              <a:ext uri="{FF2B5EF4-FFF2-40B4-BE49-F238E27FC236}">
                <a16:creationId xmlns:a16="http://schemas.microsoft.com/office/drawing/2014/main" id="{03E0309E-1198-4114-5423-3961994015D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121" b="1"/>
          <a:stretch>
            <a:fillRect/>
          </a:stretch>
        </p:blipFill>
        <p:spPr>
          <a:xfrm>
            <a:off x="20" y="10"/>
            <a:ext cx="12191980" cy="6866290"/>
          </a:xfrm>
          <a:prstGeom prst="rect">
            <a:avLst/>
          </a:prstGeom>
        </p:spPr>
      </p:pic>
    </p:spTree>
    <p:extLst>
      <p:ext uri="{BB962C8B-B14F-4D97-AF65-F5344CB8AC3E}">
        <p14:creationId xmlns:p14="http://schemas.microsoft.com/office/powerpoint/2010/main" val="2721637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4180AC-0C0D-5C34-2AE7-13899FC28013}"/>
              </a:ext>
            </a:extLst>
          </p:cNvPr>
          <p:cNvSpPr>
            <a:spLocks noGrp="1"/>
          </p:cNvSpPr>
          <p:nvPr>
            <p:ph type="title"/>
          </p:nvPr>
        </p:nvSpPr>
        <p:spPr/>
        <p:txBody>
          <a:bodyPr/>
          <a:lstStyle/>
          <a:p>
            <a:endParaRPr lang="nb-NO"/>
          </a:p>
        </p:txBody>
      </p:sp>
      <p:pic>
        <p:nvPicPr>
          <p:cNvPr id="5" name="Plassholder for innhold 4">
            <a:extLst>
              <a:ext uri="{FF2B5EF4-FFF2-40B4-BE49-F238E27FC236}">
                <a16:creationId xmlns:a16="http://schemas.microsoft.com/office/drawing/2014/main" id="{10A19228-4EA1-CEDC-7742-D94631A009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8619" cy="6858000"/>
          </a:xfrm>
          <a:prstGeom prst="rect">
            <a:avLst/>
          </a:prstGeom>
        </p:spPr>
      </p:pic>
    </p:spTree>
    <p:extLst>
      <p:ext uri="{BB962C8B-B14F-4D97-AF65-F5344CB8AC3E}">
        <p14:creationId xmlns:p14="http://schemas.microsoft.com/office/powerpoint/2010/main" val="219334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innhold 8">
            <a:extLst>
              <a:ext uri="{FF2B5EF4-FFF2-40B4-BE49-F238E27FC236}">
                <a16:creationId xmlns:a16="http://schemas.microsoft.com/office/drawing/2014/main" id="{5FD42802-C61C-CE98-1DFD-79D973CC999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21" r="1" b="1"/>
          <a:stretch>
            <a:fillRect/>
          </a:stretch>
        </p:blipFill>
        <p:spPr>
          <a:xfrm>
            <a:off x="20" y="10"/>
            <a:ext cx="12191980" cy="6866290"/>
          </a:xfrm>
          <a:prstGeom prst="rect">
            <a:avLst/>
          </a:prstGeom>
        </p:spPr>
      </p:pic>
    </p:spTree>
    <p:extLst>
      <p:ext uri="{BB962C8B-B14F-4D97-AF65-F5344CB8AC3E}">
        <p14:creationId xmlns:p14="http://schemas.microsoft.com/office/powerpoint/2010/main" val="1524712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lassholder for innhold 18">
            <a:extLst>
              <a:ext uri="{FF2B5EF4-FFF2-40B4-BE49-F238E27FC236}">
                <a16:creationId xmlns:a16="http://schemas.microsoft.com/office/drawing/2014/main" id="{23042315-7A9D-06AB-D208-66993412F60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121" b="1"/>
          <a:stretch>
            <a:fillRect/>
          </a:stretch>
        </p:blipFill>
        <p:spPr>
          <a:xfrm>
            <a:off x="20" y="10"/>
            <a:ext cx="12191980" cy="6866290"/>
          </a:xfrm>
          <a:prstGeom prst="rect">
            <a:avLst/>
          </a:prstGeom>
        </p:spPr>
      </p:pic>
    </p:spTree>
    <p:extLst>
      <p:ext uri="{BB962C8B-B14F-4D97-AF65-F5344CB8AC3E}">
        <p14:creationId xmlns:p14="http://schemas.microsoft.com/office/powerpoint/2010/main" val="3026381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0077CC6E-9A5A-8D61-2183-E933F30663B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462216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innhold 8">
            <a:extLst>
              <a:ext uri="{FF2B5EF4-FFF2-40B4-BE49-F238E27FC236}">
                <a16:creationId xmlns:a16="http://schemas.microsoft.com/office/drawing/2014/main" id="{739C9B0E-451D-C392-A746-97978153FD9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353320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C2F14-73F9-90E8-D44C-2910F37D2170}"/>
            </a:ext>
          </a:extLst>
        </p:cNvPr>
        <p:cNvGrpSpPr/>
        <p:nvPr/>
      </p:nvGrpSpPr>
      <p:grpSpPr>
        <a:xfrm>
          <a:off x="0" y="0"/>
          <a:ext cx="0" cy="0"/>
          <a:chOff x="0" y="0"/>
          <a:chExt cx="0" cy="0"/>
        </a:xfrm>
      </p:grpSpPr>
      <p:pic>
        <p:nvPicPr>
          <p:cNvPr id="4" name="Bilde 3">
            <a:extLst>
              <a:ext uri="{FF2B5EF4-FFF2-40B4-BE49-F238E27FC236}">
                <a16:creationId xmlns:a16="http://schemas.microsoft.com/office/drawing/2014/main" id="{4DB7A8DE-96D8-35B8-3EBE-F54E37E15942}"/>
              </a:ext>
            </a:extLst>
          </p:cNvPr>
          <p:cNvPicPr>
            <a:picLocks noChangeAspect="1"/>
          </p:cNvPicPr>
          <p:nvPr/>
        </p:nvPicPr>
        <p:blipFill>
          <a:blip r:embed="rId2"/>
          <a:stretch>
            <a:fillRect/>
          </a:stretch>
        </p:blipFill>
        <p:spPr>
          <a:xfrm>
            <a:off x="0" y="0"/>
            <a:ext cx="12191999" cy="6857999"/>
          </a:xfrm>
          <a:prstGeom prst="rect">
            <a:avLst/>
          </a:prstGeom>
        </p:spPr>
      </p:pic>
      <p:sp>
        <p:nvSpPr>
          <p:cNvPr id="2" name="Tittel 1">
            <a:extLst>
              <a:ext uri="{FF2B5EF4-FFF2-40B4-BE49-F238E27FC236}">
                <a16:creationId xmlns:a16="http://schemas.microsoft.com/office/drawing/2014/main" id="{15D06F6D-56B3-9B73-47A4-2117AC0A36BA}"/>
              </a:ext>
            </a:extLst>
          </p:cNvPr>
          <p:cNvSpPr>
            <a:spLocks noGrp="1"/>
          </p:cNvSpPr>
          <p:nvPr>
            <p:ph type="title"/>
          </p:nvPr>
        </p:nvSpPr>
        <p:spPr>
          <a:xfrm>
            <a:off x="838200" y="365126"/>
            <a:ext cx="10515600" cy="437956"/>
          </a:xfrm>
        </p:spPr>
        <p:txBody>
          <a:bodyPr>
            <a:normAutofit fontScale="90000"/>
          </a:bodyPr>
          <a:lstStyle/>
          <a:p>
            <a:pPr algn="ctr"/>
            <a:r>
              <a:rPr lang="nb-NO" dirty="0">
                <a:solidFill>
                  <a:schemeClr val="accent1"/>
                </a:solidFill>
              </a:rPr>
              <a:t>Boligreserve 2026</a:t>
            </a:r>
          </a:p>
        </p:txBody>
      </p:sp>
      <p:sp>
        <p:nvSpPr>
          <p:cNvPr id="3" name="Plassholder for innhold 2">
            <a:extLst>
              <a:ext uri="{FF2B5EF4-FFF2-40B4-BE49-F238E27FC236}">
                <a16:creationId xmlns:a16="http://schemas.microsoft.com/office/drawing/2014/main" id="{8F37F94F-F7A2-EDF0-68AE-5C7C6DBDDE51}"/>
              </a:ext>
            </a:extLst>
          </p:cNvPr>
          <p:cNvSpPr>
            <a:spLocks noGrp="1"/>
          </p:cNvSpPr>
          <p:nvPr>
            <p:ph idx="1"/>
          </p:nvPr>
        </p:nvSpPr>
        <p:spPr>
          <a:xfrm>
            <a:off x="612250" y="1224501"/>
            <a:ext cx="10741550" cy="4548145"/>
          </a:xfrm>
        </p:spPr>
        <p:txBody>
          <a:bodyPr>
            <a:normAutofit/>
          </a:bodyPr>
          <a:lstStyle/>
          <a:p>
            <a:pPr lvl="0"/>
            <a:r>
              <a:rPr lang="nb-NO" sz="2400" dirty="0">
                <a:solidFill>
                  <a:schemeClr val="accent1"/>
                </a:solidFill>
              </a:rPr>
              <a:t>Tettstedsutvikling: Ca. 70% av byggeklar boligreserve ligger i nærheten av Bruhagen og Kårvåg med kort vei til barnehage, skole, fritidsaktiviteter, og matbutikker.</a:t>
            </a:r>
          </a:p>
          <a:p>
            <a:pPr marL="0" lvl="0" indent="0">
              <a:buNone/>
            </a:pPr>
            <a:endParaRPr lang="nb-NO" sz="2400" dirty="0">
              <a:solidFill>
                <a:schemeClr val="accent1"/>
              </a:solidFill>
            </a:endParaRPr>
          </a:p>
          <a:p>
            <a:pPr lvl="0"/>
            <a:r>
              <a:rPr lang="nb-NO" sz="2400" dirty="0">
                <a:solidFill>
                  <a:schemeClr val="accent1"/>
                </a:solidFill>
              </a:rPr>
              <a:t>Det er mange muligheter for å etablere nye boliger i grender for dem som vil bo utenfor boligfelt.</a:t>
            </a:r>
          </a:p>
          <a:p>
            <a:pPr marL="0" lvl="0" indent="0">
              <a:buNone/>
            </a:pPr>
            <a:endParaRPr lang="nb-NO" sz="2400" dirty="0">
              <a:solidFill>
                <a:schemeClr val="accent1"/>
              </a:solidFill>
            </a:endParaRPr>
          </a:p>
          <a:p>
            <a:pPr lvl="0"/>
            <a:r>
              <a:rPr lang="nb-NO" sz="2400" dirty="0">
                <a:solidFill>
                  <a:schemeClr val="accent1"/>
                </a:solidFill>
              </a:rPr>
              <a:t>Det er åpent for forskjellige boligtyper.</a:t>
            </a:r>
          </a:p>
          <a:p>
            <a:endParaRPr lang="nb-NO" sz="2400" dirty="0">
              <a:solidFill>
                <a:schemeClr val="accent1"/>
              </a:solidFill>
            </a:endParaRPr>
          </a:p>
        </p:txBody>
      </p:sp>
    </p:spTree>
    <p:extLst>
      <p:ext uri="{BB962C8B-B14F-4D97-AF65-F5344CB8AC3E}">
        <p14:creationId xmlns:p14="http://schemas.microsoft.com/office/powerpoint/2010/main" val="2813063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E5513-625D-59B5-F1A4-4576EDE97DC7}"/>
            </a:ext>
          </a:extLst>
        </p:cNvPr>
        <p:cNvGrpSpPr/>
        <p:nvPr/>
      </p:nvGrpSpPr>
      <p:grpSpPr>
        <a:xfrm>
          <a:off x="0" y="0"/>
          <a:ext cx="0" cy="0"/>
          <a:chOff x="0" y="0"/>
          <a:chExt cx="0" cy="0"/>
        </a:xfrm>
      </p:grpSpPr>
      <p:pic>
        <p:nvPicPr>
          <p:cNvPr id="4" name="Bilde 3">
            <a:extLst>
              <a:ext uri="{FF2B5EF4-FFF2-40B4-BE49-F238E27FC236}">
                <a16:creationId xmlns:a16="http://schemas.microsoft.com/office/drawing/2014/main" id="{FE3AA610-9CCD-16EB-9EA9-9B1FB5F22BEE}"/>
              </a:ext>
            </a:extLst>
          </p:cNvPr>
          <p:cNvPicPr>
            <a:picLocks noChangeAspect="1"/>
          </p:cNvPicPr>
          <p:nvPr/>
        </p:nvPicPr>
        <p:blipFill>
          <a:blip r:embed="rId2"/>
          <a:stretch>
            <a:fillRect/>
          </a:stretch>
        </p:blipFill>
        <p:spPr>
          <a:xfrm>
            <a:off x="0" y="0"/>
            <a:ext cx="12191999" cy="6857999"/>
          </a:xfrm>
          <a:prstGeom prst="rect">
            <a:avLst/>
          </a:prstGeom>
        </p:spPr>
      </p:pic>
      <p:sp>
        <p:nvSpPr>
          <p:cNvPr id="2" name="Tittel 1">
            <a:extLst>
              <a:ext uri="{FF2B5EF4-FFF2-40B4-BE49-F238E27FC236}">
                <a16:creationId xmlns:a16="http://schemas.microsoft.com/office/drawing/2014/main" id="{602C7CE7-5298-80DC-B2E6-42D24348798F}"/>
              </a:ext>
            </a:extLst>
          </p:cNvPr>
          <p:cNvSpPr>
            <a:spLocks noGrp="1"/>
          </p:cNvSpPr>
          <p:nvPr>
            <p:ph type="title"/>
          </p:nvPr>
        </p:nvSpPr>
        <p:spPr>
          <a:xfrm>
            <a:off x="838200" y="365126"/>
            <a:ext cx="10515600" cy="437956"/>
          </a:xfrm>
        </p:spPr>
        <p:txBody>
          <a:bodyPr>
            <a:normAutofit fontScale="90000"/>
          </a:bodyPr>
          <a:lstStyle/>
          <a:p>
            <a:pPr algn="ctr"/>
            <a:r>
              <a:rPr lang="nb-NO" dirty="0">
                <a:solidFill>
                  <a:schemeClr val="accent1"/>
                </a:solidFill>
              </a:rPr>
              <a:t>Aktuelle tiltak</a:t>
            </a:r>
          </a:p>
        </p:txBody>
      </p:sp>
      <p:sp>
        <p:nvSpPr>
          <p:cNvPr id="3" name="Plassholder for innhold 2">
            <a:extLst>
              <a:ext uri="{FF2B5EF4-FFF2-40B4-BE49-F238E27FC236}">
                <a16:creationId xmlns:a16="http://schemas.microsoft.com/office/drawing/2014/main" id="{3793902C-A863-E451-4040-28FCAF433D87}"/>
              </a:ext>
            </a:extLst>
          </p:cNvPr>
          <p:cNvSpPr>
            <a:spLocks noGrp="1"/>
          </p:cNvSpPr>
          <p:nvPr>
            <p:ph idx="1"/>
          </p:nvPr>
        </p:nvSpPr>
        <p:spPr>
          <a:xfrm>
            <a:off x="612250" y="1168208"/>
            <a:ext cx="10741550" cy="4501072"/>
          </a:xfrm>
        </p:spPr>
        <p:txBody>
          <a:bodyPr>
            <a:normAutofit/>
          </a:bodyPr>
          <a:lstStyle/>
          <a:p>
            <a:pPr lvl="0"/>
            <a:r>
              <a:rPr lang="nb-NO" sz="2400" b="1" dirty="0">
                <a:solidFill>
                  <a:schemeClr val="accent1"/>
                </a:solidFill>
              </a:rPr>
              <a:t>«Planvask»: </a:t>
            </a:r>
            <a:r>
              <a:rPr lang="nb-NO" sz="2400" dirty="0">
                <a:solidFill>
                  <a:schemeClr val="accent1"/>
                </a:solidFill>
              </a:rPr>
              <a:t>Det er et stort overskudd av regulerte boligområder. Kommunen må ifm. kommende rullering av kommuneplanens arealdel vurdere oppheving av enkelte reguleringsplaner fra langsiktig boligreserve. Dette blir gjennomført med nødvendig saksutredning, høring og politisk behandling.</a:t>
            </a:r>
          </a:p>
          <a:p>
            <a:pPr lvl="0"/>
            <a:endParaRPr lang="nb-NO" sz="2400" dirty="0">
              <a:solidFill>
                <a:schemeClr val="accent1"/>
              </a:solidFill>
            </a:endParaRPr>
          </a:p>
          <a:p>
            <a:pPr lvl="0"/>
            <a:r>
              <a:rPr lang="nb-NO" sz="2400" b="1" dirty="0">
                <a:solidFill>
                  <a:schemeClr val="accent1"/>
                </a:solidFill>
              </a:rPr>
              <a:t>Vurdering av arealregnskap:</a:t>
            </a:r>
            <a:r>
              <a:rPr lang="nb-NO" sz="2400" dirty="0">
                <a:solidFill>
                  <a:schemeClr val="accent1"/>
                </a:solidFill>
              </a:rPr>
              <a:t> Noen av områdene avsatt for boligbygging på kommuneplannivå bør vurderes omdisponert til LNF områder.</a:t>
            </a:r>
          </a:p>
          <a:p>
            <a:pPr marL="0" lvl="0" indent="0">
              <a:buNone/>
            </a:pPr>
            <a:endParaRPr lang="nb-NO" sz="2400" dirty="0">
              <a:solidFill>
                <a:schemeClr val="accent1"/>
              </a:solidFill>
            </a:endParaRPr>
          </a:p>
          <a:p>
            <a:pPr lvl="0"/>
            <a:r>
              <a:rPr lang="nb-NO" sz="2400" b="1" dirty="0">
                <a:solidFill>
                  <a:schemeClr val="accent1"/>
                </a:solidFill>
              </a:rPr>
              <a:t>Oppdatere planer:</a:t>
            </a:r>
            <a:r>
              <a:rPr lang="nb-NO" sz="2400" dirty="0">
                <a:solidFill>
                  <a:schemeClr val="accent1"/>
                </a:solidFill>
              </a:rPr>
              <a:t> Gjøre endringer i bestemmelsene for å sikre at nye utbygginger tilrettelegger for etterspurte boligtyper.</a:t>
            </a:r>
          </a:p>
          <a:p>
            <a:endParaRPr lang="nb-NO" dirty="0">
              <a:solidFill>
                <a:schemeClr val="accent1"/>
              </a:solidFill>
            </a:endParaRPr>
          </a:p>
        </p:txBody>
      </p:sp>
    </p:spTree>
    <p:extLst>
      <p:ext uri="{BB962C8B-B14F-4D97-AF65-F5344CB8AC3E}">
        <p14:creationId xmlns:p14="http://schemas.microsoft.com/office/powerpoint/2010/main" val="1671011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5DA1F-49C2-FD73-9FB8-C03E49910DAE}"/>
            </a:ext>
          </a:extLst>
        </p:cNvPr>
        <p:cNvGrpSpPr/>
        <p:nvPr/>
      </p:nvGrpSpPr>
      <p:grpSpPr>
        <a:xfrm>
          <a:off x="0" y="0"/>
          <a:ext cx="0" cy="0"/>
          <a:chOff x="0" y="0"/>
          <a:chExt cx="0" cy="0"/>
        </a:xfrm>
      </p:grpSpPr>
      <p:pic>
        <p:nvPicPr>
          <p:cNvPr id="4" name="Bilde 3">
            <a:extLst>
              <a:ext uri="{FF2B5EF4-FFF2-40B4-BE49-F238E27FC236}">
                <a16:creationId xmlns:a16="http://schemas.microsoft.com/office/drawing/2014/main" id="{98CF355E-65AE-A1AC-5AAA-690E1C3A36AF}"/>
              </a:ext>
            </a:extLst>
          </p:cNvPr>
          <p:cNvPicPr>
            <a:picLocks noChangeAspect="1"/>
          </p:cNvPicPr>
          <p:nvPr/>
        </p:nvPicPr>
        <p:blipFill>
          <a:blip r:embed="rId2"/>
          <a:stretch>
            <a:fillRect/>
          </a:stretch>
        </p:blipFill>
        <p:spPr>
          <a:xfrm>
            <a:off x="0" y="-1"/>
            <a:ext cx="12191999" cy="6857999"/>
          </a:xfrm>
          <a:prstGeom prst="rect">
            <a:avLst/>
          </a:prstGeom>
        </p:spPr>
      </p:pic>
      <p:pic>
        <p:nvPicPr>
          <p:cNvPr id="6" name="Bilde 5">
            <a:extLst>
              <a:ext uri="{FF2B5EF4-FFF2-40B4-BE49-F238E27FC236}">
                <a16:creationId xmlns:a16="http://schemas.microsoft.com/office/drawing/2014/main" id="{65AB6DEF-753E-349A-9822-3C346821C61E}"/>
              </a:ext>
            </a:extLst>
          </p:cNvPr>
          <p:cNvPicPr>
            <a:picLocks noChangeAspect="1"/>
          </p:cNvPicPr>
          <p:nvPr/>
        </p:nvPicPr>
        <p:blipFill>
          <a:blip r:embed="rId3"/>
          <a:stretch>
            <a:fillRect/>
          </a:stretch>
        </p:blipFill>
        <p:spPr>
          <a:xfrm>
            <a:off x="5154566" y="0"/>
            <a:ext cx="6478720" cy="6858000"/>
          </a:xfrm>
          <a:prstGeom prst="rect">
            <a:avLst/>
          </a:prstGeom>
        </p:spPr>
      </p:pic>
      <p:sp>
        <p:nvSpPr>
          <p:cNvPr id="3" name="Tittel 1">
            <a:extLst>
              <a:ext uri="{FF2B5EF4-FFF2-40B4-BE49-F238E27FC236}">
                <a16:creationId xmlns:a16="http://schemas.microsoft.com/office/drawing/2014/main" id="{FCCE89C9-A278-C336-5FC9-67F29728A6DC}"/>
              </a:ext>
            </a:extLst>
          </p:cNvPr>
          <p:cNvSpPr txBox="1">
            <a:spLocks/>
          </p:cNvSpPr>
          <p:nvPr/>
        </p:nvSpPr>
        <p:spPr>
          <a:xfrm>
            <a:off x="558714" y="509575"/>
            <a:ext cx="5388862" cy="6910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3200" b="1" dirty="0">
                <a:solidFill>
                  <a:srgbClr val="41748D"/>
                </a:solidFill>
                <a:latin typeface="Aptos" panose="020B0004020202020204" pitchFamily="34" charset="0"/>
              </a:rPr>
              <a:t>Boligreserve i 2015</a:t>
            </a:r>
            <a:endParaRPr lang="nb-NO" sz="3200" b="1" dirty="0">
              <a:latin typeface="Aptos" panose="020B0004020202020204" pitchFamily="34" charset="0"/>
            </a:endParaRPr>
          </a:p>
        </p:txBody>
      </p:sp>
      <p:sp>
        <p:nvSpPr>
          <p:cNvPr id="5" name="Plassholder for innhold 2">
            <a:extLst>
              <a:ext uri="{FF2B5EF4-FFF2-40B4-BE49-F238E27FC236}">
                <a16:creationId xmlns:a16="http://schemas.microsoft.com/office/drawing/2014/main" id="{808FDA17-FFC6-6A39-27A0-E830229A2E7D}"/>
              </a:ext>
            </a:extLst>
          </p:cNvPr>
          <p:cNvSpPr>
            <a:spLocks noGrp="1"/>
          </p:cNvSpPr>
          <p:nvPr>
            <p:ph idx="1"/>
          </p:nvPr>
        </p:nvSpPr>
        <p:spPr>
          <a:xfrm>
            <a:off x="558714" y="1605529"/>
            <a:ext cx="4736855" cy="4596487"/>
          </a:xfrm>
        </p:spPr>
        <p:txBody>
          <a:bodyPr>
            <a:normAutofit/>
          </a:bodyPr>
          <a:lstStyle/>
          <a:p>
            <a:pPr marL="0" indent="0">
              <a:buNone/>
            </a:pPr>
            <a:r>
              <a:rPr lang="nb-NO" dirty="0">
                <a:solidFill>
                  <a:schemeClr val="accent1"/>
                </a:solidFill>
              </a:rPr>
              <a:t>Teoretisk boligreserve: </a:t>
            </a:r>
          </a:p>
          <a:p>
            <a:pPr marL="0" indent="0">
              <a:buNone/>
            </a:pPr>
            <a:r>
              <a:rPr lang="nb-NO" dirty="0">
                <a:solidFill>
                  <a:schemeClr val="accent1"/>
                </a:solidFill>
              </a:rPr>
              <a:t>ca. 986 boenheter</a:t>
            </a:r>
          </a:p>
          <a:p>
            <a:pPr marL="0" indent="0">
              <a:buNone/>
            </a:pPr>
            <a:endParaRPr lang="nb-NO" dirty="0">
              <a:solidFill>
                <a:schemeClr val="accent1"/>
              </a:solidFill>
            </a:endParaRPr>
          </a:p>
          <a:p>
            <a:pPr marL="0" indent="0">
              <a:buNone/>
            </a:pPr>
            <a:r>
              <a:rPr lang="nb-NO" sz="2000" dirty="0">
                <a:solidFill>
                  <a:schemeClr val="accent1"/>
                </a:solidFill>
              </a:rPr>
              <a:t>- opptelt i alle regulerte boligområder</a:t>
            </a:r>
          </a:p>
          <a:p>
            <a:pPr marL="0" indent="0">
              <a:buNone/>
            </a:pPr>
            <a:r>
              <a:rPr lang="nb-NO" sz="2000" dirty="0">
                <a:solidFill>
                  <a:schemeClr val="accent1"/>
                </a:solidFill>
              </a:rPr>
              <a:t>- områder i KPA er ikke med</a:t>
            </a:r>
          </a:p>
          <a:p>
            <a:pPr marL="0" indent="0">
              <a:buNone/>
            </a:pPr>
            <a:endParaRPr lang="nb-NO" dirty="0">
              <a:solidFill>
                <a:schemeClr val="accent1"/>
              </a:solidFill>
            </a:endParaRPr>
          </a:p>
        </p:txBody>
      </p:sp>
    </p:spTree>
    <p:extLst>
      <p:ext uri="{BB962C8B-B14F-4D97-AF65-F5344CB8AC3E}">
        <p14:creationId xmlns:p14="http://schemas.microsoft.com/office/powerpoint/2010/main" val="1640959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FB1AB-996E-9D85-7A6C-1F20A98F776C}"/>
            </a:ext>
          </a:extLst>
        </p:cNvPr>
        <p:cNvGrpSpPr/>
        <p:nvPr/>
      </p:nvGrpSpPr>
      <p:grpSpPr>
        <a:xfrm>
          <a:off x="0" y="0"/>
          <a:ext cx="0" cy="0"/>
          <a:chOff x="0" y="0"/>
          <a:chExt cx="0" cy="0"/>
        </a:xfrm>
      </p:grpSpPr>
      <p:pic>
        <p:nvPicPr>
          <p:cNvPr id="4" name="Bilde 3">
            <a:extLst>
              <a:ext uri="{FF2B5EF4-FFF2-40B4-BE49-F238E27FC236}">
                <a16:creationId xmlns:a16="http://schemas.microsoft.com/office/drawing/2014/main" id="{3177FC6F-7BA1-5838-8C0E-0B24BB0DDE35}"/>
              </a:ext>
            </a:extLst>
          </p:cNvPr>
          <p:cNvPicPr>
            <a:picLocks noChangeAspect="1"/>
          </p:cNvPicPr>
          <p:nvPr/>
        </p:nvPicPr>
        <p:blipFill>
          <a:blip r:embed="rId2"/>
          <a:stretch>
            <a:fillRect/>
          </a:stretch>
        </p:blipFill>
        <p:spPr>
          <a:xfrm>
            <a:off x="0" y="0"/>
            <a:ext cx="12191999" cy="6857999"/>
          </a:xfrm>
          <a:prstGeom prst="rect">
            <a:avLst/>
          </a:prstGeom>
        </p:spPr>
      </p:pic>
      <p:sp>
        <p:nvSpPr>
          <p:cNvPr id="2" name="Tittel 1">
            <a:extLst>
              <a:ext uri="{FF2B5EF4-FFF2-40B4-BE49-F238E27FC236}">
                <a16:creationId xmlns:a16="http://schemas.microsoft.com/office/drawing/2014/main" id="{EA9944D8-90C8-B713-47C1-8FB7884628CF}"/>
              </a:ext>
            </a:extLst>
          </p:cNvPr>
          <p:cNvSpPr>
            <a:spLocks noGrp="1"/>
          </p:cNvSpPr>
          <p:nvPr>
            <p:ph type="title"/>
          </p:nvPr>
        </p:nvSpPr>
        <p:spPr>
          <a:xfrm>
            <a:off x="838200" y="365126"/>
            <a:ext cx="10515600" cy="437956"/>
          </a:xfrm>
        </p:spPr>
        <p:txBody>
          <a:bodyPr>
            <a:normAutofit fontScale="90000"/>
          </a:bodyPr>
          <a:lstStyle/>
          <a:p>
            <a:pPr algn="ctr"/>
            <a:r>
              <a:rPr kumimoji="0" lang="nb-NO" sz="4400" b="1" i="0" u="none" strike="noStrike" kern="1200" cap="none" spc="0" normalizeH="0" baseline="0" noProof="0" dirty="0">
                <a:ln>
                  <a:noFill/>
                </a:ln>
                <a:solidFill>
                  <a:srgbClr val="41748D"/>
                </a:solidFill>
                <a:effectLst/>
                <a:uLnTx/>
                <a:uFillTx/>
                <a:latin typeface="Calibri Light" panose="020F0302020204030204"/>
                <a:ea typeface="+mj-ea"/>
                <a:cs typeface="+mj-cs"/>
              </a:rPr>
              <a:t>Endring av reguleringsplan Kårvåg boligfelt</a:t>
            </a:r>
            <a:endParaRPr lang="nb-NO" b="1" dirty="0"/>
          </a:p>
        </p:txBody>
      </p:sp>
      <p:sp>
        <p:nvSpPr>
          <p:cNvPr id="5" name="Plassholder for innhold 2">
            <a:extLst>
              <a:ext uri="{FF2B5EF4-FFF2-40B4-BE49-F238E27FC236}">
                <a16:creationId xmlns:a16="http://schemas.microsoft.com/office/drawing/2014/main" id="{CFC92490-A162-2FCF-3E0B-7E2334DB2BE1}"/>
              </a:ext>
            </a:extLst>
          </p:cNvPr>
          <p:cNvSpPr txBox="1">
            <a:spLocks/>
          </p:cNvSpPr>
          <p:nvPr/>
        </p:nvSpPr>
        <p:spPr>
          <a:xfrm>
            <a:off x="363682" y="1713855"/>
            <a:ext cx="5153891" cy="44041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dirty="0">
                <a:solidFill>
                  <a:schemeClr val="accent1"/>
                </a:solidFill>
              </a:rPr>
              <a:t>Gjeldende reguleringsplan: </a:t>
            </a:r>
          </a:p>
          <a:p>
            <a:pPr marL="0" indent="0">
              <a:buFont typeface="Arial" panose="020B0604020202020204" pitchFamily="34" charset="0"/>
              <a:buNone/>
            </a:pPr>
            <a:r>
              <a:rPr lang="nb-NO" dirty="0">
                <a:solidFill>
                  <a:schemeClr val="accent1"/>
                </a:solidFill>
              </a:rPr>
              <a:t>	Eneboliger: 60</a:t>
            </a:r>
          </a:p>
          <a:p>
            <a:pPr marL="0" indent="0">
              <a:buFont typeface="Arial" panose="020B0604020202020204" pitchFamily="34" charset="0"/>
              <a:buNone/>
            </a:pPr>
            <a:r>
              <a:rPr lang="nb-NO" dirty="0">
                <a:solidFill>
                  <a:schemeClr val="accent1"/>
                </a:solidFill>
              </a:rPr>
              <a:t>	Konsentrert: 110</a:t>
            </a:r>
          </a:p>
          <a:p>
            <a:pPr marL="0" indent="0">
              <a:buFont typeface="Arial" panose="020B0604020202020204" pitchFamily="34" charset="0"/>
              <a:buNone/>
            </a:pPr>
            <a:endParaRPr lang="nb-NO" dirty="0">
              <a:solidFill>
                <a:schemeClr val="accent1"/>
              </a:solidFill>
            </a:endParaRPr>
          </a:p>
          <a:p>
            <a:pPr marL="0" indent="0">
              <a:buNone/>
            </a:pPr>
            <a:r>
              <a:rPr lang="nb-NO" dirty="0">
                <a:solidFill>
                  <a:schemeClr val="accent1"/>
                </a:solidFill>
              </a:rPr>
              <a:t>Endringsforslag:</a:t>
            </a:r>
            <a:br>
              <a:rPr lang="nb-NO" dirty="0">
                <a:solidFill>
                  <a:schemeClr val="accent1"/>
                </a:solidFill>
              </a:rPr>
            </a:br>
            <a:r>
              <a:rPr lang="nb-NO" dirty="0">
                <a:solidFill>
                  <a:schemeClr val="accent1"/>
                </a:solidFill>
              </a:rPr>
              <a:t>	Eneboliger: 50</a:t>
            </a:r>
          </a:p>
          <a:p>
            <a:pPr marL="0" indent="0">
              <a:buFont typeface="Arial" panose="020B0604020202020204" pitchFamily="34" charset="0"/>
              <a:buNone/>
            </a:pPr>
            <a:r>
              <a:rPr lang="nb-NO" dirty="0">
                <a:solidFill>
                  <a:schemeClr val="accent1"/>
                </a:solidFill>
              </a:rPr>
              <a:t>	Konsentrert: 120</a:t>
            </a:r>
          </a:p>
          <a:p>
            <a:pPr marL="0" indent="0">
              <a:buFont typeface="Arial" panose="020B0604020202020204" pitchFamily="34" charset="0"/>
              <a:buNone/>
            </a:pPr>
            <a:endParaRPr lang="nb-NO" dirty="0">
              <a:solidFill>
                <a:schemeClr val="accent1"/>
              </a:solidFill>
            </a:endParaRPr>
          </a:p>
          <a:p>
            <a:pPr marL="0" indent="0">
              <a:buFont typeface="Arial" panose="020B0604020202020204" pitchFamily="34" charset="0"/>
              <a:buNone/>
            </a:pPr>
            <a:endParaRPr lang="nb-NO" dirty="0">
              <a:solidFill>
                <a:schemeClr val="accent1"/>
              </a:solidFill>
            </a:endParaRPr>
          </a:p>
        </p:txBody>
      </p:sp>
      <p:pic>
        <p:nvPicPr>
          <p:cNvPr id="7" name="Bilde 6">
            <a:extLst>
              <a:ext uri="{FF2B5EF4-FFF2-40B4-BE49-F238E27FC236}">
                <a16:creationId xmlns:a16="http://schemas.microsoft.com/office/drawing/2014/main" id="{4F21A8B2-5BCF-D23D-B5E1-2F85EB359578}"/>
              </a:ext>
            </a:extLst>
          </p:cNvPr>
          <p:cNvPicPr>
            <a:picLocks noChangeAspect="1"/>
          </p:cNvPicPr>
          <p:nvPr/>
        </p:nvPicPr>
        <p:blipFill>
          <a:blip r:embed="rId3"/>
          <a:srcRect t="9509"/>
          <a:stretch>
            <a:fillRect/>
          </a:stretch>
        </p:blipFill>
        <p:spPr>
          <a:xfrm>
            <a:off x="4964993" y="1796757"/>
            <a:ext cx="6936061" cy="4067567"/>
          </a:xfrm>
          <a:prstGeom prst="rect">
            <a:avLst/>
          </a:prstGeom>
        </p:spPr>
      </p:pic>
    </p:spTree>
    <p:extLst>
      <p:ext uri="{BB962C8B-B14F-4D97-AF65-F5344CB8AC3E}">
        <p14:creationId xmlns:p14="http://schemas.microsoft.com/office/powerpoint/2010/main" val="939910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FA660-DCBA-9419-C573-F3E87FA059F8}"/>
            </a:ext>
          </a:extLst>
        </p:cNvPr>
        <p:cNvGrpSpPr/>
        <p:nvPr/>
      </p:nvGrpSpPr>
      <p:grpSpPr>
        <a:xfrm>
          <a:off x="0" y="0"/>
          <a:ext cx="0" cy="0"/>
          <a:chOff x="0" y="0"/>
          <a:chExt cx="0" cy="0"/>
        </a:xfrm>
      </p:grpSpPr>
      <p:pic>
        <p:nvPicPr>
          <p:cNvPr id="4" name="Bilde 3">
            <a:extLst>
              <a:ext uri="{FF2B5EF4-FFF2-40B4-BE49-F238E27FC236}">
                <a16:creationId xmlns:a16="http://schemas.microsoft.com/office/drawing/2014/main" id="{D1205DFC-377D-1EB5-EB9B-D3F2FBC08E53}"/>
              </a:ext>
            </a:extLst>
          </p:cNvPr>
          <p:cNvPicPr>
            <a:picLocks noChangeAspect="1"/>
          </p:cNvPicPr>
          <p:nvPr/>
        </p:nvPicPr>
        <p:blipFill>
          <a:blip r:embed="rId2"/>
          <a:stretch>
            <a:fillRect/>
          </a:stretch>
        </p:blipFill>
        <p:spPr>
          <a:xfrm>
            <a:off x="0" y="0"/>
            <a:ext cx="12191999" cy="6857999"/>
          </a:xfrm>
          <a:prstGeom prst="rect">
            <a:avLst/>
          </a:prstGeom>
        </p:spPr>
      </p:pic>
      <p:pic>
        <p:nvPicPr>
          <p:cNvPr id="6" name="Bilde 5">
            <a:extLst>
              <a:ext uri="{FF2B5EF4-FFF2-40B4-BE49-F238E27FC236}">
                <a16:creationId xmlns:a16="http://schemas.microsoft.com/office/drawing/2014/main" id="{2151A6AD-22A0-DFC1-1E86-630BEEA82675}"/>
              </a:ext>
            </a:extLst>
          </p:cNvPr>
          <p:cNvPicPr>
            <a:picLocks noChangeAspect="1"/>
          </p:cNvPicPr>
          <p:nvPr/>
        </p:nvPicPr>
        <p:blipFill>
          <a:blip r:embed="rId3"/>
          <a:srcRect l="15286" r="11355"/>
          <a:stretch>
            <a:fillRect/>
          </a:stretch>
        </p:blipFill>
        <p:spPr>
          <a:xfrm>
            <a:off x="5604976" y="1713855"/>
            <a:ext cx="5974773" cy="4404140"/>
          </a:xfrm>
          <a:prstGeom prst="rect">
            <a:avLst/>
          </a:prstGeom>
        </p:spPr>
      </p:pic>
      <p:sp>
        <p:nvSpPr>
          <p:cNvPr id="2" name="Tittel 1">
            <a:extLst>
              <a:ext uri="{FF2B5EF4-FFF2-40B4-BE49-F238E27FC236}">
                <a16:creationId xmlns:a16="http://schemas.microsoft.com/office/drawing/2014/main" id="{7E3F42D4-1E9A-4FDF-EA14-F3A0B45EAFC4}"/>
              </a:ext>
            </a:extLst>
          </p:cNvPr>
          <p:cNvSpPr>
            <a:spLocks noGrp="1"/>
          </p:cNvSpPr>
          <p:nvPr>
            <p:ph type="title"/>
          </p:nvPr>
        </p:nvSpPr>
        <p:spPr>
          <a:xfrm>
            <a:off x="838200" y="365126"/>
            <a:ext cx="10515600" cy="437956"/>
          </a:xfrm>
        </p:spPr>
        <p:txBody>
          <a:bodyPr>
            <a:normAutofit fontScale="90000"/>
          </a:bodyPr>
          <a:lstStyle/>
          <a:p>
            <a:pPr algn="ctr"/>
            <a:r>
              <a:rPr lang="nb-NO" b="1" dirty="0">
                <a:solidFill>
                  <a:srgbClr val="41748D"/>
                </a:solidFill>
                <a:latin typeface="Calibri Light" panose="020F0302020204030204"/>
              </a:rPr>
              <a:t>Endring av reguleringsplan Steinsvikhøgda boligfelt</a:t>
            </a:r>
            <a:endParaRPr lang="nb-NO" b="1" dirty="0"/>
          </a:p>
        </p:txBody>
      </p:sp>
      <p:sp>
        <p:nvSpPr>
          <p:cNvPr id="3" name="Plassholder for innhold 2">
            <a:extLst>
              <a:ext uri="{FF2B5EF4-FFF2-40B4-BE49-F238E27FC236}">
                <a16:creationId xmlns:a16="http://schemas.microsoft.com/office/drawing/2014/main" id="{0F32FDCA-FE94-124E-1945-082D41E4349E}"/>
              </a:ext>
            </a:extLst>
          </p:cNvPr>
          <p:cNvSpPr>
            <a:spLocks noGrp="1"/>
          </p:cNvSpPr>
          <p:nvPr>
            <p:ph idx="1"/>
          </p:nvPr>
        </p:nvSpPr>
        <p:spPr>
          <a:xfrm>
            <a:off x="363682" y="1713855"/>
            <a:ext cx="5153891" cy="4404140"/>
          </a:xfrm>
        </p:spPr>
        <p:txBody>
          <a:bodyPr>
            <a:normAutofit/>
          </a:bodyPr>
          <a:lstStyle/>
          <a:p>
            <a:pPr marL="0" indent="0">
              <a:buNone/>
            </a:pPr>
            <a:r>
              <a:rPr lang="nb-NO" dirty="0">
                <a:solidFill>
                  <a:schemeClr val="accent1"/>
                </a:solidFill>
              </a:rPr>
              <a:t>Gjeldende reguleringsplan: </a:t>
            </a:r>
          </a:p>
          <a:p>
            <a:pPr marL="0" indent="0">
              <a:buNone/>
            </a:pPr>
            <a:r>
              <a:rPr lang="nb-NO" dirty="0">
                <a:solidFill>
                  <a:schemeClr val="accent1"/>
                </a:solidFill>
              </a:rPr>
              <a:t>	Eneboliger: 30</a:t>
            </a:r>
          </a:p>
          <a:p>
            <a:pPr marL="0" indent="0">
              <a:buNone/>
            </a:pPr>
            <a:r>
              <a:rPr lang="nb-NO" dirty="0">
                <a:solidFill>
                  <a:schemeClr val="accent1"/>
                </a:solidFill>
              </a:rPr>
              <a:t>	Konsentrert: 74</a:t>
            </a:r>
          </a:p>
          <a:p>
            <a:pPr marL="0" indent="0">
              <a:buNone/>
            </a:pPr>
            <a:endParaRPr lang="nb-NO" dirty="0">
              <a:solidFill>
                <a:schemeClr val="accent1"/>
              </a:solidFill>
            </a:endParaRPr>
          </a:p>
          <a:p>
            <a:pPr marL="0" indent="0">
              <a:buNone/>
            </a:pPr>
            <a:r>
              <a:rPr lang="nb-NO" dirty="0">
                <a:solidFill>
                  <a:schemeClr val="accent1"/>
                </a:solidFill>
              </a:rPr>
              <a:t>Endringsforslag:</a:t>
            </a:r>
          </a:p>
          <a:p>
            <a:pPr marL="0" indent="0">
              <a:buNone/>
            </a:pPr>
            <a:r>
              <a:rPr lang="nb-NO" dirty="0">
                <a:solidFill>
                  <a:schemeClr val="accent1"/>
                </a:solidFill>
              </a:rPr>
              <a:t>	Konsentrert: 166</a:t>
            </a:r>
          </a:p>
          <a:p>
            <a:pPr marL="0" indent="0">
              <a:buNone/>
            </a:pPr>
            <a:endParaRPr lang="nb-NO" dirty="0">
              <a:solidFill>
                <a:schemeClr val="accent1"/>
              </a:solidFill>
            </a:endParaRPr>
          </a:p>
          <a:p>
            <a:pPr marL="0" indent="0">
              <a:buNone/>
            </a:pPr>
            <a:endParaRPr lang="nb-NO" dirty="0">
              <a:solidFill>
                <a:schemeClr val="accent1"/>
              </a:solidFill>
            </a:endParaRPr>
          </a:p>
        </p:txBody>
      </p:sp>
    </p:spTree>
    <p:extLst>
      <p:ext uri="{BB962C8B-B14F-4D97-AF65-F5344CB8AC3E}">
        <p14:creationId xmlns:p14="http://schemas.microsoft.com/office/powerpoint/2010/main" val="1896267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9DA0187-84D9-A8F9-438E-850B205AF4D9}"/>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292688F6-EF26-EFC2-88E9-CAE7D0D07031}"/>
              </a:ext>
            </a:extLst>
          </p:cNvPr>
          <p:cNvSpPr>
            <a:spLocks noGrp="1"/>
          </p:cNvSpPr>
          <p:nvPr>
            <p:ph type="title"/>
          </p:nvPr>
        </p:nvSpPr>
        <p:spPr>
          <a:xfrm>
            <a:off x="838200" y="365126"/>
            <a:ext cx="10515600" cy="1111982"/>
          </a:xfrm>
        </p:spPr>
        <p:txBody>
          <a:bodyPr>
            <a:noAutofit/>
          </a:bodyPr>
          <a:lstStyle/>
          <a:p>
            <a:pPr algn="ctr"/>
            <a:r>
              <a:rPr kumimoji="0" lang="nb-NO" sz="3200" b="1" i="0" u="none" strike="noStrike" kern="1200" cap="none" spc="0" normalizeH="0" baseline="0" noProof="0" dirty="0">
                <a:ln>
                  <a:noFill/>
                </a:ln>
                <a:solidFill>
                  <a:srgbClr val="41748D"/>
                </a:solidFill>
                <a:effectLst/>
                <a:uLnTx/>
                <a:uFillTx/>
                <a:latin typeface="+mn-lt"/>
                <a:ea typeface="+mj-ea"/>
                <a:cs typeface="+mj-cs"/>
              </a:rPr>
              <a:t>Ferdigattester gitt i 2008-2025</a:t>
            </a:r>
            <a:br>
              <a:rPr kumimoji="0" lang="nb-NO" sz="3200" b="1" i="0" u="none" strike="noStrike" kern="1200" cap="none" spc="0" normalizeH="0" baseline="0" noProof="0" dirty="0">
                <a:ln>
                  <a:noFill/>
                </a:ln>
                <a:solidFill>
                  <a:srgbClr val="41748D"/>
                </a:solidFill>
                <a:effectLst/>
                <a:uLnTx/>
                <a:uFillTx/>
                <a:latin typeface="+mn-lt"/>
                <a:ea typeface="+mj-ea"/>
                <a:cs typeface="+mj-cs"/>
              </a:rPr>
            </a:br>
            <a:r>
              <a:rPr kumimoji="0" lang="nb-NO" sz="3200" b="1" i="0" u="none" strike="noStrike" kern="1200" cap="none" spc="0" normalizeH="0" baseline="0" noProof="0" dirty="0">
                <a:ln>
                  <a:noFill/>
                </a:ln>
                <a:solidFill>
                  <a:srgbClr val="41748D"/>
                </a:solidFill>
                <a:effectLst/>
                <a:uLnTx/>
                <a:uFillTx/>
                <a:latin typeface="+mn-lt"/>
                <a:ea typeface="+mj-ea"/>
                <a:cs typeface="+mj-cs"/>
              </a:rPr>
              <a:t>Fordeling etter boligtype</a:t>
            </a:r>
            <a:endParaRPr lang="nb-NO" sz="3200" b="1" dirty="0">
              <a:latin typeface="+mn-lt"/>
            </a:endParaRPr>
          </a:p>
        </p:txBody>
      </p:sp>
      <p:graphicFrame>
        <p:nvGraphicFramePr>
          <p:cNvPr id="5" name="Diagram 4">
            <a:extLst>
              <a:ext uri="{FF2B5EF4-FFF2-40B4-BE49-F238E27FC236}">
                <a16:creationId xmlns:a16="http://schemas.microsoft.com/office/drawing/2014/main" id="{186D3501-8CF3-8F68-D47F-8350A7A1B5B0}"/>
              </a:ext>
            </a:extLst>
          </p:cNvPr>
          <p:cNvGraphicFramePr>
            <a:graphicFrameLocks/>
          </p:cNvGraphicFramePr>
          <p:nvPr>
            <p:extLst>
              <p:ext uri="{D42A27DB-BD31-4B8C-83A1-F6EECF244321}">
                <p14:modId xmlns:p14="http://schemas.microsoft.com/office/powerpoint/2010/main" val="1805769779"/>
              </p:ext>
            </p:extLst>
          </p:nvPr>
        </p:nvGraphicFramePr>
        <p:xfrm>
          <a:off x="320431" y="3704492"/>
          <a:ext cx="11558953" cy="278838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Diagram 5">
            <a:extLst>
              <a:ext uri="{FF2B5EF4-FFF2-40B4-BE49-F238E27FC236}">
                <a16:creationId xmlns:a16="http://schemas.microsoft.com/office/drawing/2014/main" id="{BAA75F9F-4014-825C-ACB6-574DDDFD0E1B}"/>
              </a:ext>
            </a:extLst>
          </p:cNvPr>
          <p:cNvGraphicFramePr>
            <a:graphicFrameLocks/>
          </p:cNvGraphicFramePr>
          <p:nvPr>
            <p:extLst>
              <p:ext uri="{D42A27DB-BD31-4B8C-83A1-F6EECF244321}">
                <p14:modId xmlns:p14="http://schemas.microsoft.com/office/powerpoint/2010/main" val="3699370163"/>
              </p:ext>
            </p:extLst>
          </p:nvPr>
        </p:nvGraphicFramePr>
        <p:xfrm>
          <a:off x="398585" y="1477109"/>
          <a:ext cx="11472984" cy="23133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77680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4E51D00-6FBE-D886-452E-FDE2777B95D0}"/>
            </a:ext>
          </a:extLst>
        </p:cNvPr>
        <p:cNvGrpSpPr/>
        <p:nvPr/>
      </p:nvGrpSpPr>
      <p:grpSpPr>
        <a:xfrm>
          <a:off x="0" y="0"/>
          <a:ext cx="0" cy="0"/>
          <a:chOff x="0" y="0"/>
          <a:chExt cx="0" cy="0"/>
        </a:xfrm>
      </p:grpSpPr>
      <p:pic>
        <p:nvPicPr>
          <p:cNvPr id="4" name="Bilde 3">
            <a:extLst>
              <a:ext uri="{FF2B5EF4-FFF2-40B4-BE49-F238E27FC236}">
                <a16:creationId xmlns:a16="http://schemas.microsoft.com/office/drawing/2014/main" id="{51A1F3F6-09D4-86C9-41A2-5055662FC881}"/>
              </a:ext>
            </a:extLst>
          </p:cNvPr>
          <p:cNvPicPr>
            <a:picLocks noChangeAspect="1"/>
          </p:cNvPicPr>
          <p:nvPr/>
        </p:nvPicPr>
        <p:blipFill>
          <a:blip r:embed="rId2"/>
          <a:stretch>
            <a:fillRect/>
          </a:stretch>
        </p:blipFill>
        <p:spPr>
          <a:xfrm>
            <a:off x="0" y="0"/>
            <a:ext cx="12191999" cy="6857999"/>
          </a:xfrm>
          <a:prstGeom prst="rect">
            <a:avLst/>
          </a:prstGeom>
        </p:spPr>
      </p:pic>
      <p:sp>
        <p:nvSpPr>
          <p:cNvPr id="2" name="Tittel 1">
            <a:extLst>
              <a:ext uri="{FF2B5EF4-FFF2-40B4-BE49-F238E27FC236}">
                <a16:creationId xmlns:a16="http://schemas.microsoft.com/office/drawing/2014/main" id="{58FE9F35-22CE-A298-E38A-6A145133C8AF}"/>
              </a:ext>
            </a:extLst>
          </p:cNvPr>
          <p:cNvSpPr>
            <a:spLocks noGrp="1"/>
          </p:cNvSpPr>
          <p:nvPr>
            <p:ph type="title"/>
          </p:nvPr>
        </p:nvSpPr>
        <p:spPr>
          <a:xfrm>
            <a:off x="838200" y="365126"/>
            <a:ext cx="10515600" cy="437956"/>
          </a:xfrm>
        </p:spPr>
        <p:txBody>
          <a:bodyPr>
            <a:normAutofit fontScale="90000"/>
          </a:bodyPr>
          <a:lstStyle/>
          <a:p>
            <a:pPr algn="ctr"/>
            <a:r>
              <a:rPr kumimoji="0" lang="nb-NO" sz="4400" i="0" u="none" strike="noStrike" kern="1200" cap="none" spc="0" normalizeH="0" baseline="0" noProof="0" dirty="0">
                <a:ln>
                  <a:noFill/>
                </a:ln>
                <a:solidFill>
                  <a:srgbClr val="41748D"/>
                </a:solidFill>
                <a:effectLst/>
                <a:uLnTx/>
                <a:uFillTx/>
                <a:latin typeface="Aptos" panose="020B0004020202020204" pitchFamily="34" charset="0"/>
              </a:rPr>
              <a:t>Boligreserve 2026</a:t>
            </a:r>
            <a:endParaRPr lang="nb-NO" dirty="0">
              <a:latin typeface="Aptos" panose="020B0004020202020204" pitchFamily="34" charset="0"/>
            </a:endParaRPr>
          </a:p>
        </p:txBody>
      </p:sp>
      <p:graphicFrame>
        <p:nvGraphicFramePr>
          <p:cNvPr id="5" name="Diagram 4">
            <a:extLst>
              <a:ext uri="{FF2B5EF4-FFF2-40B4-BE49-F238E27FC236}">
                <a16:creationId xmlns:a16="http://schemas.microsoft.com/office/drawing/2014/main" id="{43B84CF8-115F-FC31-81B5-54DF323C64BD}"/>
              </a:ext>
            </a:extLst>
          </p:cNvPr>
          <p:cNvGraphicFramePr>
            <a:graphicFrameLocks/>
          </p:cNvGraphicFramePr>
          <p:nvPr>
            <p:extLst>
              <p:ext uri="{D42A27DB-BD31-4B8C-83A1-F6EECF244321}">
                <p14:modId xmlns:p14="http://schemas.microsoft.com/office/powerpoint/2010/main" val="230567198"/>
              </p:ext>
            </p:extLst>
          </p:nvPr>
        </p:nvGraphicFramePr>
        <p:xfrm>
          <a:off x="428017" y="2058114"/>
          <a:ext cx="10082869" cy="4968239"/>
        </p:xfrm>
        <a:graphic>
          <a:graphicData uri="http://schemas.openxmlformats.org/drawingml/2006/chart">
            <c:chart xmlns:c="http://schemas.openxmlformats.org/drawingml/2006/chart" xmlns:r="http://schemas.openxmlformats.org/officeDocument/2006/relationships" r:id="rId3"/>
          </a:graphicData>
        </a:graphic>
      </p:graphicFrame>
      <p:sp>
        <p:nvSpPr>
          <p:cNvPr id="6" name="Plassholder for innhold 2">
            <a:extLst>
              <a:ext uri="{FF2B5EF4-FFF2-40B4-BE49-F238E27FC236}">
                <a16:creationId xmlns:a16="http://schemas.microsoft.com/office/drawing/2014/main" id="{D6ABE847-04E9-6C49-542A-C963F0B5F3C8}"/>
              </a:ext>
            </a:extLst>
          </p:cNvPr>
          <p:cNvSpPr>
            <a:spLocks noGrp="1"/>
          </p:cNvSpPr>
          <p:nvPr>
            <p:ph idx="1"/>
          </p:nvPr>
        </p:nvSpPr>
        <p:spPr>
          <a:xfrm>
            <a:off x="2660892" y="1347877"/>
            <a:ext cx="7595472" cy="810861"/>
          </a:xfrm>
        </p:spPr>
        <p:txBody>
          <a:bodyPr>
            <a:normAutofit/>
          </a:bodyPr>
          <a:lstStyle/>
          <a:p>
            <a:pPr marL="0" indent="0">
              <a:buNone/>
            </a:pPr>
            <a:r>
              <a:rPr lang="nb-NO" dirty="0">
                <a:solidFill>
                  <a:schemeClr val="accent1"/>
                </a:solidFill>
              </a:rPr>
              <a:t>Teoretisk boligreserve: ca. 1112 boenheter</a:t>
            </a:r>
          </a:p>
          <a:p>
            <a:pPr marL="0" indent="0">
              <a:buNone/>
            </a:pPr>
            <a:endParaRPr lang="nb-NO" dirty="0">
              <a:solidFill>
                <a:schemeClr val="accent1"/>
              </a:solidFill>
            </a:endParaRPr>
          </a:p>
          <a:p>
            <a:pPr marL="0" indent="0">
              <a:buNone/>
            </a:pPr>
            <a:endParaRPr lang="nb-NO" dirty="0">
              <a:solidFill>
                <a:schemeClr val="accent1"/>
              </a:solidFill>
            </a:endParaRPr>
          </a:p>
        </p:txBody>
      </p:sp>
    </p:spTree>
    <p:extLst>
      <p:ext uri="{BB962C8B-B14F-4D97-AF65-F5344CB8AC3E}">
        <p14:creationId xmlns:p14="http://schemas.microsoft.com/office/powerpoint/2010/main" val="1238797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A76D5-E988-8DD9-C1BC-A2515BE5C0E4}"/>
            </a:ext>
          </a:extLst>
        </p:cNvPr>
        <p:cNvGrpSpPr/>
        <p:nvPr/>
      </p:nvGrpSpPr>
      <p:grpSpPr>
        <a:xfrm>
          <a:off x="0" y="0"/>
          <a:ext cx="0" cy="0"/>
          <a:chOff x="0" y="0"/>
          <a:chExt cx="0" cy="0"/>
        </a:xfrm>
      </p:grpSpPr>
      <p:pic>
        <p:nvPicPr>
          <p:cNvPr id="4" name="Bilde 3">
            <a:extLst>
              <a:ext uri="{FF2B5EF4-FFF2-40B4-BE49-F238E27FC236}">
                <a16:creationId xmlns:a16="http://schemas.microsoft.com/office/drawing/2014/main" id="{CFDE9F51-E393-1D39-B9FE-8706FD8B59F6}"/>
              </a:ext>
            </a:extLst>
          </p:cNvPr>
          <p:cNvPicPr>
            <a:picLocks noChangeAspect="1"/>
          </p:cNvPicPr>
          <p:nvPr/>
        </p:nvPicPr>
        <p:blipFill>
          <a:blip r:embed="rId2"/>
          <a:stretch>
            <a:fillRect/>
          </a:stretch>
        </p:blipFill>
        <p:spPr>
          <a:xfrm>
            <a:off x="0" y="0"/>
            <a:ext cx="12191999" cy="6857999"/>
          </a:xfrm>
          <a:prstGeom prst="rect">
            <a:avLst/>
          </a:prstGeom>
        </p:spPr>
      </p:pic>
      <p:sp>
        <p:nvSpPr>
          <p:cNvPr id="2" name="Tittel 1">
            <a:extLst>
              <a:ext uri="{FF2B5EF4-FFF2-40B4-BE49-F238E27FC236}">
                <a16:creationId xmlns:a16="http://schemas.microsoft.com/office/drawing/2014/main" id="{A08700BE-B061-86C2-8F15-A358F9E668DF}"/>
              </a:ext>
            </a:extLst>
          </p:cNvPr>
          <p:cNvSpPr>
            <a:spLocks noGrp="1"/>
          </p:cNvSpPr>
          <p:nvPr>
            <p:ph type="title"/>
          </p:nvPr>
        </p:nvSpPr>
        <p:spPr>
          <a:xfrm>
            <a:off x="838200" y="365126"/>
            <a:ext cx="10515600" cy="437956"/>
          </a:xfrm>
        </p:spPr>
        <p:txBody>
          <a:bodyPr>
            <a:noAutofit/>
          </a:bodyPr>
          <a:lstStyle/>
          <a:p>
            <a:pPr algn="ctr"/>
            <a:r>
              <a:rPr kumimoji="0" lang="nb-NO" sz="3200" b="1" i="0" u="none" strike="noStrike" kern="1200" cap="none" spc="0" normalizeH="0" baseline="0" noProof="0" dirty="0">
                <a:ln>
                  <a:noFill/>
                </a:ln>
                <a:solidFill>
                  <a:srgbClr val="41748D"/>
                </a:solidFill>
                <a:effectLst/>
                <a:uLnTx/>
                <a:uFillTx/>
                <a:latin typeface="+mn-lt"/>
                <a:ea typeface="+mj-ea"/>
                <a:cs typeface="+mj-cs"/>
              </a:rPr>
              <a:t>Utfordringer ved beregning av boligreserve</a:t>
            </a:r>
            <a:endParaRPr lang="nb-NO" sz="3200" b="1" dirty="0">
              <a:latin typeface="+mn-lt"/>
            </a:endParaRPr>
          </a:p>
        </p:txBody>
      </p:sp>
      <p:sp>
        <p:nvSpPr>
          <p:cNvPr id="3" name="Plassholder for innhold 2">
            <a:extLst>
              <a:ext uri="{FF2B5EF4-FFF2-40B4-BE49-F238E27FC236}">
                <a16:creationId xmlns:a16="http://schemas.microsoft.com/office/drawing/2014/main" id="{A75619A7-C618-A7AB-7848-6C784735B4B2}"/>
              </a:ext>
            </a:extLst>
          </p:cNvPr>
          <p:cNvSpPr>
            <a:spLocks noGrp="1"/>
          </p:cNvSpPr>
          <p:nvPr>
            <p:ph idx="1"/>
          </p:nvPr>
        </p:nvSpPr>
        <p:spPr>
          <a:xfrm>
            <a:off x="469127" y="1168208"/>
            <a:ext cx="11243143" cy="4866832"/>
          </a:xfrm>
        </p:spPr>
        <p:txBody>
          <a:bodyPr>
            <a:normAutofit/>
          </a:bodyPr>
          <a:lstStyle/>
          <a:p>
            <a:pPr>
              <a:buFontTx/>
              <a:buChar char="-"/>
            </a:pPr>
            <a:r>
              <a:rPr lang="nb-NO" sz="2400" dirty="0">
                <a:solidFill>
                  <a:schemeClr val="accent1"/>
                </a:solidFill>
              </a:rPr>
              <a:t>Flere reguleringsplaner åpner for både enebolig og tomannsbolig i samme områder.</a:t>
            </a:r>
          </a:p>
          <a:p>
            <a:pPr>
              <a:buFontTx/>
              <a:buChar char="-"/>
            </a:pPr>
            <a:endParaRPr lang="nb-NO" sz="2400" dirty="0">
              <a:solidFill>
                <a:schemeClr val="accent1"/>
              </a:solidFill>
            </a:endParaRPr>
          </a:p>
          <a:p>
            <a:pPr>
              <a:buFontTx/>
              <a:buChar char="-"/>
            </a:pPr>
            <a:r>
              <a:rPr lang="nb-NO" sz="2400" dirty="0">
                <a:solidFill>
                  <a:schemeClr val="accent1"/>
                </a:solidFill>
              </a:rPr>
              <a:t>Ingen begrensning på antall boenheter i områder for konsentrert boligbygging.</a:t>
            </a:r>
          </a:p>
          <a:p>
            <a:pPr marL="0" indent="0">
              <a:buNone/>
            </a:pPr>
            <a:endParaRPr lang="nb-NO" sz="2400" dirty="0">
              <a:solidFill>
                <a:schemeClr val="accent1"/>
              </a:solidFill>
            </a:endParaRPr>
          </a:p>
          <a:p>
            <a:pPr>
              <a:buFontTx/>
              <a:buChar char="-"/>
            </a:pPr>
            <a:r>
              <a:rPr lang="nb-NO" sz="2400" dirty="0">
                <a:solidFill>
                  <a:schemeClr val="accent1"/>
                </a:solidFill>
              </a:rPr>
              <a:t>Registrerte tiltak, som er ikke satt i gang før fristen gikk ut.</a:t>
            </a:r>
          </a:p>
          <a:p>
            <a:pPr>
              <a:buFontTx/>
              <a:buChar char="-"/>
            </a:pPr>
            <a:endParaRPr lang="nb-NO" sz="2400" dirty="0">
              <a:solidFill>
                <a:schemeClr val="accent1"/>
              </a:solidFill>
            </a:endParaRPr>
          </a:p>
          <a:p>
            <a:pPr>
              <a:buFontTx/>
              <a:buChar char="-"/>
            </a:pPr>
            <a:r>
              <a:rPr lang="nb-NO" sz="2400" dirty="0">
                <a:solidFill>
                  <a:schemeClr val="accent1"/>
                </a:solidFill>
              </a:rPr>
              <a:t>Det er ikke tatt hensyn til eierforhold.</a:t>
            </a:r>
          </a:p>
          <a:p>
            <a:pPr>
              <a:buFontTx/>
              <a:buChar char="-"/>
            </a:pPr>
            <a:endParaRPr lang="nb-NO" sz="2400" dirty="0">
              <a:solidFill>
                <a:schemeClr val="accent1"/>
              </a:solidFill>
            </a:endParaRPr>
          </a:p>
          <a:p>
            <a:pPr>
              <a:buFontTx/>
              <a:buChar char="-"/>
            </a:pPr>
            <a:r>
              <a:rPr lang="nb-NO" sz="2400" dirty="0">
                <a:solidFill>
                  <a:schemeClr val="accent1"/>
                </a:solidFill>
              </a:rPr>
              <a:t>Mer usikkerhet i uregulerte boligområder (KPA).</a:t>
            </a:r>
          </a:p>
          <a:p>
            <a:pPr marL="0" indent="0">
              <a:buNone/>
            </a:pPr>
            <a:endParaRPr lang="nb-NO" sz="2400" dirty="0">
              <a:solidFill>
                <a:schemeClr val="accent1"/>
              </a:solidFill>
            </a:endParaRPr>
          </a:p>
          <a:p>
            <a:pPr>
              <a:buFontTx/>
              <a:buChar char="-"/>
            </a:pPr>
            <a:endParaRPr lang="nb-NO" sz="2400" dirty="0">
              <a:solidFill>
                <a:schemeClr val="accent1"/>
              </a:solidFill>
            </a:endParaRPr>
          </a:p>
        </p:txBody>
      </p:sp>
    </p:spTree>
    <p:extLst>
      <p:ext uri="{BB962C8B-B14F-4D97-AF65-F5344CB8AC3E}">
        <p14:creationId xmlns:p14="http://schemas.microsoft.com/office/powerpoint/2010/main" val="1951133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E05ADD94-7AFA-8627-D347-973639895F41}"/>
              </a:ext>
            </a:extLst>
          </p:cNvPr>
          <p:cNvPicPr>
            <a:picLocks noChangeAspect="1"/>
          </p:cNvPicPr>
          <p:nvPr/>
        </p:nvPicPr>
        <p:blipFill>
          <a:blip r:embed="rId2"/>
          <a:stretch>
            <a:fillRect/>
          </a:stretch>
        </p:blipFill>
        <p:spPr>
          <a:xfrm>
            <a:off x="0" y="0"/>
            <a:ext cx="12191999" cy="6857999"/>
          </a:xfrm>
          <a:prstGeom prst="rect">
            <a:avLst/>
          </a:prstGeom>
        </p:spPr>
      </p:pic>
      <p:sp>
        <p:nvSpPr>
          <p:cNvPr id="2" name="Tittel 1">
            <a:extLst>
              <a:ext uri="{FF2B5EF4-FFF2-40B4-BE49-F238E27FC236}">
                <a16:creationId xmlns:a16="http://schemas.microsoft.com/office/drawing/2014/main" id="{E890DF4B-6364-A349-8DC6-F8E326B77EC5}"/>
              </a:ext>
            </a:extLst>
          </p:cNvPr>
          <p:cNvSpPr>
            <a:spLocks noGrp="1"/>
          </p:cNvSpPr>
          <p:nvPr>
            <p:ph type="title"/>
          </p:nvPr>
        </p:nvSpPr>
        <p:spPr>
          <a:xfrm>
            <a:off x="838200" y="365126"/>
            <a:ext cx="10515600" cy="437956"/>
          </a:xfrm>
        </p:spPr>
        <p:txBody>
          <a:bodyPr>
            <a:normAutofit fontScale="90000"/>
          </a:bodyPr>
          <a:lstStyle/>
          <a:p>
            <a:pPr algn="ctr"/>
            <a:r>
              <a:rPr kumimoji="0" lang="nb-NO" sz="4400" i="0" u="none" strike="noStrike" kern="1200" cap="none" spc="0" normalizeH="0" baseline="0" noProof="0" dirty="0">
                <a:ln>
                  <a:noFill/>
                </a:ln>
                <a:solidFill>
                  <a:srgbClr val="41748D"/>
                </a:solidFill>
                <a:effectLst/>
                <a:uLnTx/>
                <a:uFillTx/>
                <a:latin typeface="+mn-lt"/>
                <a:ea typeface="+mj-ea"/>
                <a:cs typeface="+mj-cs"/>
              </a:rPr>
              <a:t>Boligreserve i 2026</a:t>
            </a:r>
            <a:endParaRPr lang="nb-NO" dirty="0">
              <a:latin typeface="+mn-lt"/>
            </a:endParaRPr>
          </a:p>
        </p:txBody>
      </p:sp>
      <p:sp>
        <p:nvSpPr>
          <p:cNvPr id="3" name="Plassholder for innhold 2">
            <a:extLst>
              <a:ext uri="{FF2B5EF4-FFF2-40B4-BE49-F238E27FC236}">
                <a16:creationId xmlns:a16="http://schemas.microsoft.com/office/drawing/2014/main" id="{2D042190-0965-8042-A5A3-C7E5C7340E02}"/>
              </a:ext>
            </a:extLst>
          </p:cNvPr>
          <p:cNvSpPr>
            <a:spLocks noGrp="1"/>
          </p:cNvSpPr>
          <p:nvPr>
            <p:ph idx="1"/>
          </p:nvPr>
        </p:nvSpPr>
        <p:spPr>
          <a:xfrm>
            <a:off x="612250" y="1168208"/>
            <a:ext cx="10741550" cy="5248776"/>
          </a:xfrm>
        </p:spPr>
        <p:txBody>
          <a:bodyPr/>
          <a:lstStyle/>
          <a:p>
            <a:pPr marL="0" indent="0">
              <a:buNone/>
            </a:pPr>
            <a:r>
              <a:rPr lang="nb-NO" dirty="0">
                <a:solidFill>
                  <a:schemeClr val="accent2"/>
                </a:solidFill>
              </a:rPr>
              <a:t>Teoretisk </a:t>
            </a:r>
            <a:r>
              <a:rPr lang="nb-NO" dirty="0">
                <a:solidFill>
                  <a:schemeClr val="accent1"/>
                </a:solidFill>
              </a:rPr>
              <a:t>boligreserve: ca. 1112 boenheter</a:t>
            </a:r>
          </a:p>
          <a:p>
            <a:pPr marL="0" indent="0">
              <a:buNone/>
            </a:pPr>
            <a:endParaRPr lang="nb-NO" dirty="0">
              <a:solidFill>
                <a:schemeClr val="accent1"/>
              </a:solidFill>
            </a:endParaRPr>
          </a:p>
          <a:p>
            <a:pPr marL="0" indent="0">
              <a:buNone/>
            </a:pPr>
            <a:r>
              <a:rPr lang="nb-NO" dirty="0">
                <a:solidFill>
                  <a:schemeClr val="accent2"/>
                </a:solidFill>
              </a:rPr>
              <a:t>Byggeklar</a:t>
            </a:r>
            <a:r>
              <a:rPr lang="nb-NO" dirty="0">
                <a:solidFill>
                  <a:schemeClr val="accent1"/>
                </a:solidFill>
              </a:rPr>
              <a:t> boligreserve består av areal som er avsatt til boligformål som ikke forutsetter ytterligere regulering og som kan realiseres i nærmeste fremtid.</a:t>
            </a:r>
          </a:p>
          <a:p>
            <a:pPr marL="0" indent="0">
              <a:buNone/>
            </a:pPr>
            <a:endParaRPr lang="nb-NO" dirty="0">
              <a:solidFill>
                <a:schemeClr val="accent1"/>
              </a:solidFill>
            </a:endParaRPr>
          </a:p>
          <a:p>
            <a:pPr marL="0" indent="0">
              <a:buNone/>
            </a:pPr>
            <a:r>
              <a:rPr lang="nb-NO" dirty="0">
                <a:solidFill>
                  <a:schemeClr val="accent2"/>
                </a:solidFill>
              </a:rPr>
              <a:t>Langsiktig </a:t>
            </a:r>
            <a:r>
              <a:rPr lang="nb-NO" dirty="0">
                <a:solidFill>
                  <a:schemeClr val="accent1"/>
                </a:solidFill>
              </a:rPr>
              <a:t>boligreserve</a:t>
            </a:r>
            <a:r>
              <a:rPr lang="nb-NO" dirty="0">
                <a:solidFill>
                  <a:schemeClr val="accent2">
                    <a:lumMod val="75000"/>
                  </a:schemeClr>
                </a:solidFill>
              </a:rPr>
              <a:t> </a:t>
            </a:r>
            <a:r>
              <a:rPr lang="nb-NO" dirty="0">
                <a:solidFill>
                  <a:schemeClr val="accent1"/>
                </a:solidFill>
              </a:rPr>
              <a:t>består av areal som er avsatt til boligformål, men som utløser plikt til ytterligere regulering eller som av andre årsaker ikke kan realiseres i nærmeste fremtid.</a:t>
            </a:r>
          </a:p>
          <a:p>
            <a:pPr marL="0" indent="0">
              <a:buNone/>
            </a:pPr>
            <a:endParaRPr lang="nb-NO" dirty="0">
              <a:solidFill>
                <a:schemeClr val="accent1"/>
              </a:solidFill>
            </a:endParaRPr>
          </a:p>
        </p:txBody>
      </p:sp>
    </p:spTree>
    <p:extLst>
      <p:ext uri="{BB962C8B-B14F-4D97-AF65-F5344CB8AC3E}">
        <p14:creationId xmlns:p14="http://schemas.microsoft.com/office/powerpoint/2010/main" val="2845748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1B47B-113D-EF21-E197-AECC0D5D05A7}"/>
            </a:ext>
          </a:extLst>
        </p:cNvPr>
        <p:cNvGrpSpPr/>
        <p:nvPr/>
      </p:nvGrpSpPr>
      <p:grpSpPr>
        <a:xfrm>
          <a:off x="0" y="0"/>
          <a:ext cx="0" cy="0"/>
          <a:chOff x="0" y="0"/>
          <a:chExt cx="0" cy="0"/>
        </a:xfrm>
      </p:grpSpPr>
      <p:pic>
        <p:nvPicPr>
          <p:cNvPr id="4" name="Bilde 3">
            <a:extLst>
              <a:ext uri="{FF2B5EF4-FFF2-40B4-BE49-F238E27FC236}">
                <a16:creationId xmlns:a16="http://schemas.microsoft.com/office/drawing/2014/main" id="{5FC2BA02-A617-651F-C93C-0047E407F961}"/>
              </a:ext>
            </a:extLst>
          </p:cNvPr>
          <p:cNvPicPr>
            <a:picLocks noChangeAspect="1"/>
          </p:cNvPicPr>
          <p:nvPr/>
        </p:nvPicPr>
        <p:blipFill>
          <a:blip r:embed="rId3"/>
          <a:stretch>
            <a:fillRect/>
          </a:stretch>
        </p:blipFill>
        <p:spPr>
          <a:xfrm>
            <a:off x="0" y="-55659"/>
            <a:ext cx="12191999" cy="6857999"/>
          </a:xfrm>
          <a:prstGeom prst="rect">
            <a:avLst/>
          </a:prstGeom>
        </p:spPr>
      </p:pic>
      <p:sp>
        <p:nvSpPr>
          <p:cNvPr id="2" name="Tittel 1">
            <a:extLst>
              <a:ext uri="{FF2B5EF4-FFF2-40B4-BE49-F238E27FC236}">
                <a16:creationId xmlns:a16="http://schemas.microsoft.com/office/drawing/2014/main" id="{170F62A3-1580-F14A-96CD-4818EB0172DC}"/>
              </a:ext>
            </a:extLst>
          </p:cNvPr>
          <p:cNvSpPr>
            <a:spLocks noGrp="1"/>
          </p:cNvSpPr>
          <p:nvPr>
            <p:ph type="title"/>
          </p:nvPr>
        </p:nvSpPr>
        <p:spPr>
          <a:xfrm>
            <a:off x="-152400" y="246705"/>
            <a:ext cx="4493201" cy="1125744"/>
          </a:xfrm>
        </p:spPr>
        <p:txBody>
          <a:bodyPr>
            <a:noAutofit/>
          </a:bodyPr>
          <a:lstStyle/>
          <a:p>
            <a:pPr algn="ctr"/>
            <a:r>
              <a:rPr kumimoji="0" lang="nb-NO" sz="3600" b="1" i="0" u="none" strike="noStrike" kern="1200" cap="none" spc="0" normalizeH="0" baseline="0" noProof="0" dirty="0">
                <a:ln>
                  <a:noFill/>
                </a:ln>
                <a:solidFill>
                  <a:srgbClr val="41748D"/>
                </a:solidFill>
                <a:effectLst/>
                <a:uLnTx/>
                <a:uFillTx/>
                <a:latin typeface="+mn-lt"/>
                <a:ea typeface="+mj-ea"/>
                <a:cs typeface="+mj-cs"/>
              </a:rPr>
              <a:t>Byggeklar boligreserve</a:t>
            </a:r>
            <a:endParaRPr lang="nb-NO" sz="3600" b="1" dirty="0">
              <a:latin typeface="+mn-lt"/>
            </a:endParaRPr>
          </a:p>
        </p:txBody>
      </p:sp>
      <p:pic>
        <p:nvPicPr>
          <p:cNvPr id="6" name="Plassholder for innhold 5">
            <a:extLst>
              <a:ext uri="{FF2B5EF4-FFF2-40B4-BE49-F238E27FC236}">
                <a16:creationId xmlns:a16="http://schemas.microsoft.com/office/drawing/2014/main" id="{B88F31D6-802D-7973-EAEE-D0AEF45A1DE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444044" y="-55659"/>
            <a:ext cx="6641938" cy="6865744"/>
          </a:xfrm>
          <a:prstGeom prst="rect">
            <a:avLst/>
          </a:prstGeom>
        </p:spPr>
      </p:pic>
      <p:sp>
        <p:nvSpPr>
          <p:cNvPr id="7" name="Plassholder for innhold 2">
            <a:extLst>
              <a:ext uri="{FF2B5EF4-FFF2-40B4-BE49-F238E27FC236}">
                <a16:creationId xmlns:a16="http://schemas.microsoft.com/office/drawing/2014/main" id="{3D833C18-90F8-A93B-8754-0DA4D990D2EE}"/>
              </a:ext>
            </a:extLst>
          </p:cNvPr>
          <p:cNvSpPr txBox="1">
            <a:spLocks/>
          </p:cNvSpPr>
          <p:nvPr/>
        </p:nvSpPr>
        <p:spPr>
          <a:xfrm>
            <a:off x="203200" y="1675419"/>
            <a:ext cx="5049520" cy="33958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2400" dirty="0">
                <a:solidFill>
                  <a:schemeClr val="accent1"/>
                </a:solidFill>
              </a:rPr>
              <a:t>575 nye boliger</a:t>
            </a:r>
          </a:p>
          <a:p>
            <a:pPr marL="0" indent="0">
              <a:buNone/>
            </a:pPr>
            <a:endParaRPr lang="nb-NO" sz="2400" dirty="0">
              <a:solidFill>
                <a:schemeClr val="accent1"/>
              </a:solidFill>
            </a:endParaRPr>
          </a:p>
          <a:p>
            <a:pPr marL="0" indent="0">
              <a:buNone/>
            </a:pPr>
            <a:r>
              <a:rPr lang="nb-NO" sz="2400" dirty="0">
                <a:solidFill>
                  <a:schemeClr val="accent1"/>
                </a:solidFill>
              </a:rPr>
              <a:t>504 nye boliger i detaljregulerte områder</a:t>
            </a:r>
          </a:p>
          <a:p>
            <a:pPr marL="0" indent="0">
              <a:buNone/>
            </a:pPr>
            <a:endParaRPr lang="nb-NO" sz="2400" dirty="0">
              <a:solidFill>
                <a:schemeClr val="accent1"/>
              </a:solidFill>
            </a:endParaRPr>
          </a:p>
          <a:p>
            <a:pPr marL="0" indent="0">
              <a:buNone/>
            </a:pPr>
            <a:r>
              <a:rPr lang="nb-NO" sz="2400" dirty="0">
                <a:solidFill>
                  <a:schemeClr val="accent1"/>
                </a:solidFill>
              </a:rPr>
              <a:t>71 nye boliger i boligområder regulert på kommuneplannivå</a:t>
            </a:r>
          </a:p>
        </p:txBody>
      </p:sp>
    </p:spTree>
    <p:extLst>
      <p:ext uri="{BB962C8B-B14F-4D97-AF65-F5344CB8AC3E}">
        <p14:creationId xmlns:p14="http://schemas.microsoft.com/office/powerpoint/2010/main" val="1849265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363D3-FAAC-BB55-03B4-EC7E946514C2}"/>
            </a:ext>
          </a:extLst>
        </p:cNvPr>
        <p:cNvGrpSpPr/>
        <p:nvPr/>
      </p:nvGrpSpPr>
      <p:grpSpPr>
        <a:xfrm>
          <a:off x="0" y="0"/>
          <a:ext cx="0" cy="0"/>
          <a:chOff x="0" y="0"/>
          <a:chExt cx="0" cy="0"/>
        </a:xfrm>
      </p:grpSpPr>
      <p:pic>
        <p:nvPicPr>
          <p:cNvPr id="4" name="Bilde 3">
            <a:extLst>
              <a:ext uri="{FF2B5EF4-FFF2-40B4-BE49-F238E27FC236}">
                <a16:creationId xmlns:a16="http://schemas.microsoft.com/office/drawing/2014/main" id="{3821CFDC-38F8-9D04-85CB-6A1DAE2C62BF}"/>
              </a:ext>
            </a:extLst>
          </p:cNvPr>
          <p:cNvPicPr>
            <a:picLocks noChangeAspect="1"/>
          </p:cNvPicPr>
          <p:nvPr/>
        </p:nvPicPr>
        <p:blipFill>
          <a:blip r:embed="rId3"/>
          <a:stretch>
            <a:fillRect/>
          </a:stretch>
        </p:blipFill>
        <p:spPr>
          <a:xfrm>
            <a:off x="0" y="-55659"/>
            <a:ext cx="12191999" cy="6857999"/>
          </a:xfrm>
          <a:prstGeom prst="rect">
            <a:avLst/>
          </a:prstGeom>
        </p:spPr>
      </p:pic>
      <p:sp>
        <p:nvSpPr>
          <p:cNvPr id="2" name="Tittel 1">
            <a:extLst>
              <a:ext uri="{FF2B5EF4-FFF2-40B4-BE49-F238E27FC236}">
                <a16:creationId xmlns:a16="http://schemas.microsoft.com/office/drawing/2014/main" id="{C7EBA120-7C28-B769-5648-02F3AA41FCDD}"/>
              </a:ext>
            </a:extLst>
          </p:cNvPr>
          <p:cNvSpPr>
            <a:spLocks noGrp="1"/>
          </p:cNvSpPr>
          <p:nvPr>
            <p:ph type="title"/>
          </p:nvPr>
        </p:nvSpPr>
        <p:spPr>
          <a:xfrm>
            <a:off x="-152400" y="246705"/>
            <a:ext cx="4493201" cy="1125744"/>
          </a:xfrm>
        </p:spPr>
        <p:txBody>
          <a:bodyPr>
            <a:noAutofit/>
          </a:bodyPr>
          <a:lstStyle/>
          <a:p>
            <a:pPr algn="ctr"/>
            <a:r>
              <a:rPr kumimoji="0" lang="nb-NO" sz="3600" b="1" i="0" u="none" strike="noStrike" kern="1200" cap="none" spc="0" normalizeH="0" baseline="0" noProof="0" dirty="0">
                <a:ln>
                  <a:noFill/>
                </a:ln>
                <a:solidFill>
                  <a:srgbClr val="41748D"/>
                </a:solidFill>
                <a:effectLst/>
                <a:uLnTx/>
                <a:uFillTx/>
                <a:latin typeface="+mn-lt"/>
                <a:ea typeface="+mj-ea"/>
                <a:cs typeface="+mj-cs"/>
              </a:rPr>
              <a:t>Byggeklar boligreserve</a:t>
            </a:r>
            <a:endParaRPr lang="nb-NO" sz="3600" b="1" dirty="0">
              <a:latin typeface="+mn-lt"/>
            </a:endParaRPr>
          </a:p>
        </p:txBody>
      </p:sp>
      <p:pic>
        <p:nvPicPr>
          <p:cNvPr id="6" name="Plassholder for innhold 5">
            <a:extLst>
              <a:ext uri="{FF2B5EF4-FFF2-40B4-BE49-F238E27FC236}">
                <a16:creationId xmlns:a16="http://schemas.microsoft.com/office/drawing/2014/main" id="{B82ED404-930E-D13B-7F41-2350B879A43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444044" y="-55659"/>
            <a:ext cx="6641938" cy="6865744"/>
          </a:xfrm>
          <a:prstGeom prst="rect">
            <a:avLst/>
          </a:prstGeom>
        </p:spPr>
      </p:pic>
      <p:sp>
        <p:nvSpPr>
          <p:cNvPr id="7" name="Plassholder for innhold 2">
            <a:extLst>
              <a:ext uri="{FF2B5EF4-FFF2-40B4-BE49-F238E27FC236}">
                <a16:creationId xmlns:a16="http://schemas.microsoft.com/office/drawing/2014/main" id="{0F83D184-76B1-3CA5-6AA0-C2A001DB8FE8}"/>
              </a:ext>
            </a:extLst>
          </p:cNvPr>
          <p:cNvSpPr txBox="1">
            <a:spLocks/>
          </p:cNvSpPr>
          <p:nvPr/>
        </p:nvSpPr>
        <p:spPr>
          <a:xfrm>
            <a:off x="399221" y="1749932"/>
            <a:ext cx="4493201" cy="18605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2400" dirty="0">
                <a:solidFill>
                  <a:schemeClr val="accent1"/>
                </a:solidFill>
              </a:rPr>
              <a:t>504 nye boliger i detaljregulerte områder</a:t>
            </a:r>
          </a:p>
          <a:p>
            <a:pPr marL="0" indent="0">
              <a:buNone/>
            </a:pPr>
            <a:endParaRPr lang="nb-NO" sz="2400" dirty="0">
              <a:solidFill>
                <a:schemeClr val="accent1"/>
              </a:solidFill>
            </a:endParaRPr>
          </a:p>
          <a:p>
            <a:pPr marL="0" indent="0">
              <a:buNone/>
            </a:pPr>
            <a:r>
              <a:rPr lang="nb-NO" sz="2400" dirty="0">
                <a:solidFill>
                  <a:schemeClr val="accent1"/>
                </a:solidFill>
              </a:rPr>
              <a:t>	Boligtype:</a:t>
            </a:r>
          </a:p>
        </p:txBody>
      </p:sp>
      <p:graphicFrame>
        <p:nvGraphicFramePr>
          <p:cNvPr id="5" name="Diagram 4">
            <a:extLst>
              <a:ext uri="{FF2B5EF4-FFF2-40B4-BE49-F238E27FC236}">
                <a16:creationId xmlns:a16="http://schemas.microsoft.com/office/drawing/2014/main" id="{DE9C1AB0-9E96-314C-04CD-1B6FE1DF447D}"/>
              </a:ext>
            </a:extLst>
          </p:cNvPr>
          <p:cNvGraphicFramePr>
            <a:graphicFrameLocks/>
          </p:cNvGraphicFramePr>
          <p:nvPr>
            <p:extLst>
              <p:ext uri="{D42A27DB-BD31-4B8C-83A1-F6EECF244321}">
                <p14:modId xmlns:p14="http://schemas.microsoft.com/office/powerpoint/2010/main" val="2959605449"/>
              </p:ext>
            </p:extLst>
          </p:nvPr>
        </p:nvGraphicFramePr>
        <p:xfrm>
          <a:off x="96591" y="2865499"/>
          <a:ext cx="4354222" cy="331104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48128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92F9B-1B77-D946-761E-D0D84C287D68}"/>
            </a:ext>
          </a:extLst>
        </p:cNvPr>
        <p:cNvGrpSpPr/>
        <p:nvPr/>
      </p:nvGrpSpPr>
      <p:grpSpPr>
        <a:xfrm>
          <a:off x="0" y="0"/>
          <a:ext cx="0" cy="0"/>
          <a:chOff x="0" y="0"/>
          <a:chExt cx="0" cy="0"/>
        </a:xfrm>
      </p:grpSpPr>
      <p:pic>
        <p:nvPicPr>
          <p:cNvPr id="4" name="Bilde 3">
            <a:extLst>
              <a:ext uri="{FF2B5EF4-FFF2-40B4-BE49-F238E27FC236}">
                <a16:creationId xmlns:a16="http://schemas.microsoft.com/office/drawing/2014/main" id="{346F6555-FFE2-160D-3662-23F31CD4031A}"/>
              </a:ext>
            </a:extLst>
          </p:cNvPr>
          <p:cNvPicPr>
            <a:picLocks noChangeAspect="1"/>
          </p:cNvPicPr>
          <p:nvPr/>
        </p:nvPicPr>
        <p:blipFill>
          <a:blip r:embed="rId3"/>
          <a:stretch>
            <a:fillRect/>
          </a:stretch>
        </p:blipFill>
        <p:spPr>
          <a:xfrm>
            <a:off x="0" y="-55659"/>
            <a:ext cx="12191999" cy="6857999"/>
          </a:xfrm>
          <a:prstGeom prst="rect">
            <a:avLst/>
          </a:prstGeom>
        </p:spPr>
      </p:pic>
      <p:sp>
        <p:nvSpPr>
          <p:cNvPr id="2" name="Tittel 1">
            <a:extLst>
              <a:ext uri="{FF2B5EF4-FFF2-40B4-BE49-F238E27FC236}">
                <a16:creationId xmlns:a16="http://schemas.microsoft.com/office/drawing/2014/main" id="{851625B2-FFB5-F065-8348-D6A5063C6B3D}"/>
              </a:ext>
            </a:extLst>
          </p:cNvPr>
          <p:cNvSpPr>
            <a:spLocks noGrp="1"/>
          </p:cNvSpPr>
          <p:nvPr>
            <p:ph type="title"/>
          </p:nvPr>
        </p:nvSpPr>
        <p:spPr>
          <a:xfrm>
            <a:off x="-152400" y="246705"/>
            <a:ext cx="4493201" cy="1125744"/>
          </a:xfrm>
        </p:spPr>
        <p:txBody>
          <a:bodyPr>
            <a:noAutofit/>
          </a:bodyPr>
          <a:lstStyle/>
          <a:p>
            <a:pPr algn="ctr"/>
            <a:r>
              <a:rPr kumimoji="0" lang="nb-NO" sz="3600" b="1" i="0" u="none" strike="noStrike" kern="1200" cap="none" spc="0" normalizeH="0" baseline="0" noProof="0" dirty="0">
                <a:ln>
                  <a:noFill/>
                </a:ln>
                <a:solidFill>
                  <a:srgbClr val="41748D"/>
                </a:solidFill>
                <a:effectLst/>
                <a:uLnTx/>
                <a:uFillTx/>
                <a:latin typeface="+mn-lt"/>
                <a:ea typeface="+mj-ea"/>
                <a:cs typeface="+mj-cs"/>
              </a:rPr>
              <a:t>Langsiktig boligreserve</a:t>
            </a:r>
            <a:endParaRPr lang="nb-NO" sz="3600" b="1" dirty="0">
              <a:latin typeface="+mn-lt"/>
            </a:endParaRPr>
          </a:p>
        </p:txBody>
      </p:sp>
      <p:sp>
        <p:nvSpPr>
          <p:cNvPr id="7" name="Plassholder for innhold 2">
            <a:extLst>
              <a:ext uri="{FF2B5EF4-FFF2-40B4-BE49-F238E27FC236}">
                <a16:creationId xmlns:a16="http://schemas.microsoft.com/office/drawing/2014/main" id="{77B5741D-88F3-7070-B887-208248455832}"/>
              </a:ext>
            </a:extLst>
          </p:cNvPr>
          <p:cNvSpPr txBox="1">
            <a:spLocks/>
          </p:cNvSpPr>
          <p:nvPr/>
        </p:nvSpPr>
        <p:spPr>
          <a:xfrm>
            <a:off x="203200" y="1675419"/>
            <a:ext cx="5049520" cy="33958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2400" dirty="0">
                <a:solidFill>
                  <a:schemeClr val="accent1"/>
                </a:solidFill>
              </a:rPr>
              <a:t>537 nye boliger i detaljregulerte områder</a:t>
            </a:r>
          </a:p>
          <a:p>
            <a:pPr marL="0" indent="0">
              <a:buNone/>
            </a:pPr>
            <a:endParaRPr lang="nb-NO" sz="2400" dirty="0">
              <a:solidFill>
                <a:schemeClr val="accent1"/>
              </a:solidFill>
            </a:endParaRPr>
          </a:p>
          <a:p>
            <a:pPr marL="0" indent="0">
              <a:buNone/>
            </a:pPr>
            <a:endParaRPr lang="nb-NO" sz="2400" dirty="0">
              <a:solidFill>
                <a:schemeClr val="accent1"/>
              </a:solidFill>
            </a:endParaRPr>
          </a:p>
          <a:p>
            <a:pPr marL="0" indent="0">
              <a:buNone/>
            </a:pPr>
            <a:r>
              <a:rPr lang="nb-NO" sz="2400" dirty="0">
                <a:solidFill>
                  <a:schemeClr val="accent1"/>
                </a:solidFill>
              </a:rPr>
              <a:t>	Boligtype:</a:t>
            </a:r>
          </a:p>
          <a:p>
            <a:pPr marL="0" indent="0">
              <a:buNone/>
            </a:pPr>
            <a:endParaRPr lang="nb-NO" sz="2400" dirty="0">
              <a:solidFill>
                <a:schemeClr val="accent1"/>
              </a:solidFill>
            </a:endParaRPr>
          </a:p>
          <a:p>
            <a:pPr marL="0" indent="0">
              <a:buNone/>
            </a:pPr>
            <a:endParaRPr lang="nb-NO" sz="2400" dirty="0">
              <a:solidFill>
                <a:schemeClr val="accent1"/>
              </a:solidFill>
            </a:endParaRPr>
          </a:p>
        </p:txBody>
      </p:sp>
      <p:pic>
        <p:nvPicPr>
          <p:cNvPr id="13" name="Plassholder for innhold 12">
            <a:extLst>
              <a:ext uri="{FF2B5EF4-FFF2-40B4-BE49-F238E27FC236}">
                <a16:creationId xmlns:a16="http://schemas.microsoft.com/office/drawing/2014/main" id="{8DD02244-B3E7-5EFD-F9AB-6723E420E98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439616" y="0"/>
            <a:ext cx="6636428" cy="6802340"/>
          </a:xfrm>
          <a:prstGeom prst="rect">
            <a:avLst/>
          </a:prstGeom>
        </p:spPr>
      </p:pic>
      <p:graphicFrame>
        <p:nvGraphicFramePr>
          <p:cNvPr id="15" name="Diagram 14">
            <a:extLst>
              <a:ext uri="{FF2B5EF4-FFF2-40B4-BE49-F238E27FC236}">
                <a16:creationId xmlns:a16="http://schemas.microsoft.com/office/drawing/2014/main" id="{6AD9651E-6AFF-4C21-88FC-F1B4661D8C2C}"/>
              </a:ext>
            </a:extLst>
          </p:cNvPr>
          <p:cNvGraphicFramePr>
            <a:graphicFrameLocks/>
          </p:cNvGraphicFramePr>
          <p:nvPr>
            <p:extLst>
              <p:ext uri="{D42A27DB-BD31-4B8C-83A1-F6EECF244321}">
                <p14:modId xmlns:p14="http://schemas.microsoft.com/office/powerpoint/2010/main" val="1818718243"/>
              </p:ext>
            </p:extLst>
          </p:nvPr>
        </p:nvGraphicFramePr>
        <p:xfrm>
          <a:off x="0" y="3373339"/>
          <a:ext cx="4572000"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52642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18ECB-6783-8734-FB05-5760B9B191E4}"/>
            </a:ext>
          </a:extLst>
        </p:cNvPr>
        <p:cNvGrpSpPr/>
        <p:nvPr/>
      </p:nvGrpSpPr>
      <p:grpSpPr>
        <a:xfrm>
          <a:off x="0" y="0"/>
          <a:ext cx="0" cy="0"/>
          <a:chOff x="0" y="0"/>
          <a:chExt cx="0" cy="0"/>
        </a:xfrm>
      </p:grpSpPr>
      <p:pic>
        <p:nvPicPr>
          <p:cNvPr id="4" name="Bilde 3">
            <a:extLst>
              <a:ext uri="{FF2B5EF4-FFF2-40B4-BE49-F238E27FC236}">
                <a16:creationId xmlns:a16="http://schemas.microsoft.com/office/drawing/2014/main" id="{B2857065-A437-EEB5-18D8-2F8E88521EAD}"/>
              </a:ext>
            </a:extLst>
          </p:cNvPr>
          <p:cNvPicPr>
            <a:picLocks noChangeAspect="1"/>
          </p:cNvPicPr>
          <p:nvPr/>
        </p:nvPicPr>
        <p:blipFill>
          <a:blip r:embed="rId2"/>
          <a:stretch>
            <a:fillRect/>
          </a:stretch>
        </p:blipFill>
        <p:spPr>
          <a:xfrm>
            <a:off x="-30336" y="0"/>
            <a:ext cx="12191999" cy="6857999"/>
          </a:xfrm>
          <a:prstGeom prst="rect">
            <a:avLst/>
          </a:prstGeom>
        </p:spPr>
      </p:pic>
      <p:sp>
        <p:nvSpPr>
          <p:cNvPr id="2" name="Tittel 1">
            <a:extLst>
              <a:ext uri="{FF2B5EF4-FFF2-40B4-BE49-F238E27FC236}">
                <a16:creationId xmlns:a16="http://schemas.microsoft.com/office/drawing/2014/main" id="{B37F0AD4-7EBF-9F97-953F-A5B04CFDA2B9}"/>
              </a:ext>
            </a:extLst>
          </p:cNvPr>
          <p:cNvSpPr>
            <a:spLocks noGrp="1"/>
          </p:cNvSpPr>
          <p:nvPr>
            <p:ph type="title"/>
          </p:nvPr>
        </p:nvSpPr>
        <p:spPr>
          <a:xfrm>
            <a:off x="838200" y="365126"/>
            <a:ext cx="10515600" cy="437956"/>
          </a:xfrm>
        </p:spPr>
        <p:txBody>
          <a:bodyPr>
            <a:normAutofit fontScale="90000"/>
          </a:bodyPr>
          <a:lstStyle/>
          <a:p>
            <a:pPr algn="ctr"/>
            <a:r>
              <a:rPr lang="nb-NO" b="1" dirty="0">
                <a:solidFill>
                  <a:srgbClr val="41748D"/>
                </a:solidFill>
                <a:latin typeface="Calibri Light" panose="020F0302020204030204"/>
              </a:rPr>
              <a:t>Arealer for boligbebyggelse i Averøy</a:t>
            </a:r>
            <a:endParaRPr lang="nb-NO" b="1" dirty="0"/>
          </a:p>
        </p:txBody>
      </p:sp>
      <p:sp>
        <p:nvSpPr>
          <p:cNvPr id="3" name="Plassholder for innhold 2">
            <a:extLst>
              <a:ext uri="{FF2B5EF4-FFF2-40B4-BE49-F238E27FC236}">
                <a16:creationId xmlns:a16="http://schemas.microsoft.com/office/drawing/2014/main" id="{279CFED3-C5AF-0E47-A742-7E6F7E684C16}"/>
              </a:ext>
            </a:extLst>
          </p:cNvPr>
          <p:cNvSpPr>
            <a:spLocks noGrp="1"/>
          </p:cNvSpPr>
          <p:nvPr>
            <p:ph idx="1"/>
          </p:nvPr>
        </p:nvSpPr>
        <p:spPr>
          <a:xfrm>
            <a:off x="363682" y="1713855"/>
            <a:ext cx="5779799" cy="4404140"/>
          </a:xfrm>
        </p:spPr>
        <p:txBody>
          <a:bodyPr>
            <a:normAutofit lnSpcReduction="10000"/>
          </a:bodyPr>
          <a:lstStyle/>
          <a:p>
            <a:pPr marL="0" indent="0">
              <a:buNone/>
            </a:pPr>
            <a:r>
              <a:rPr lang="nb-NO" dirty="0">
                <a:solidFill>
                  <a:schemeClr val="accent1"/>
                </a:solidFill>
              </a:rPr>
              <a:t>Nåværende utbygd boligareal:</a:t>
            </a:r>
          </a:p>
          <a:p>
            <a:pPr marL="0" indent="0">
              <a:buNone/>
            </a:pPr>
            <a:r>
              <a:rPr lang="nb-NO" dirty="0">
                <a:solidFill>
                  <a:schemeClr val="accent1"/>
                </a:solidFill>
              </a:rPr>
              <a:t>	2269 dekar</a:t>
            </a:r>
          </a:p>
          <a:p>
            <a:pPr marL="0" indent="0">
              <a:buNone/>
            </a:pPr>
            <a:endParaRPr lang="nb-NO" dirty="0">
              <a:solidFill>
                <a:schemeClr val="accent1"/>
              </a:solidFill>
            </a:endParaRPr>
          </a:p>
          <a:p>
            <a:pPr marL="0" indent="0">
              <a:buNone/>
            </a:pPr>
            <a:r>
              <a:rPr lang="nb-NO" dirty="0">
                <a:solidFill>
                  <a:schemeClr val="accent1"/>
                </a:solidFill>
              </a:rPr>
              <a:t>Ubebygd boligareal i gjeldende arealplaner:</a:t>
            </a:r>
          </a:p>
          <a:p>
            <a:pPr marL="0" indent="0">
              <a:buNone/>
            </a:pPr>
            <a:r>
              <a:rPr lang="nb-NO" dirty="0">
                <a:solidFill>
                  <a:schemeClr val="accent1"/>
                </a:solidFill>
              </a:rPr>
              <a:t>	965 dekar</a:t>
            </a:r>
          </a:p>
          <a:p>
            <a:pPr marL="0" indent="0">
              <a:buNone/>
            </a:pPr>
            <a:r>
              <a:rPr lang="nb-NO" dirty="0">
                <a:solidFill>
                  <a:schemeClr val="accent1"/>
                </a:solidFill>
              </a:rPr>
              <a:t>Hvorav:</a:t>
            </a:r>
          </a:p>
          <a:p>
            <a:pPr marL="0" indent="0">
              <a:buNone/>
            </a:pPr>
            <a:r>
              <a:rPr lang="nb-NO" dirty="0">
                <a:solidFill>
                  <a:schemeClr val="accent1"/>
                </a:solidFill>
              </a:rPr>
              <a:t>	710 dekar i reguleringsplaner</a:t>
            </a:r>
          </a:p>
          <a:p>
            <a:pPr marL="0" indent="0">
              <a:buNone/>
            </a:pPr>
            <a:r>
              <a:rPr lang="nb-NO" dirty="0">
                <a:solidFill>
                  <a:schemeClr val="accent1"/>
                </a:solidFill>
              </a:rPr>
              <a:t>	255 dekar i KPA</a:t>
            </a:r>
          </a:p>
          <a:p>
            <a:pPr marL="0" indent="0">
              <a:buNone/>
            </a:pPr>
            <a:endParaRPr lang="nb-NO" dirty="0">
              <a:solidFill>
                <a:schemeClr val="accent1"/>
              </a:solidFill>
            </a:endParaRPr>
          </a:p>
          <a:p>
            <a:pPr marL="0" indent="0">
              <a:buNone/>
            </a:pPr>
            <a:endParaRPr lang="nb-NO" dirty="0">
              <a:solidFill>
                <a:schemeClr val="accent1"/>
              </a:solidFill>
            </a:endParaRPr>
          </a:p>
        </p:txBody>
      </p:sp>
      <p:pic>
        <p:nvPicPr>
          <p:cNvPr id="9" name="Bilde 8">
            <a:extLst>
              <a:ext uri="{FF2B5EF4-FFF2-40B4-BE49-F238E27FC236}">
                <a16:creationId xmlns:a16="http://schemas.microsoft.com/office/drawing/2014/main" id="{984B3BF4-8F4D-B026-D0D7-5483BC250058}"/>
              </a:ext>
            </a:extLst>
          </p:cNvPr>
          <p:cNvPicPr>
            <a:picLocks noChangeAspect="1"/>
          </p:cNvPicPr>
          <p:nvPr/>
        </p:nvPicPr>
        <p:blipFill>
          <a:blip r:embed="rId3"/>
          <a:stretch>
            <a:fillRect/>
          </a:stretch>
        </p:blipFill>
        <p:spPr>
          <a:xfrm>
            <a:off x="6748830" y="1129936"/>
            <a:ext cx="4470916" cy="4598126"/>
          </a:xfrm>
          <a:prstGeom prst="rect">
            <a:avLst/>
          </a:prstGeom>
        </p:spPr>
      </p:pic>
      <p:sp>
        <p:nvSpPr>
          <p:cNvPr id="10" name="TekstSylinder 9">
            <a:extLst>
              <a:ext uri="{FF2B5EF4-FFF2-40B4-BE49-F238E27FC236}">
                <a16:creationId xmlns:a16="http://schemas.microsoft.com/office/drawing/2014/main" id="{89772DE1-6A44-A5EF-9531-41792A728FE2}"/>
              </a:ext>
            </a:extLst>
          </p:cNvPr>
          <p:cNvSpPr txBox="1"/>
          <p:nvPr/>
        </p:nvSpPr>
        <p:spPr>
          <a:xfrm>
            <a:off x="8830490" y="5728062"/>
            <a:ext cx="2959995" cy="307777"/>
          </a:xfrm>
          <a:prstGeom prst="rect">
            <a:avLst/>
          </a:prstGeom>
          <a:noFill/>
        </p:spPr>
        <p:txBody>
          <a:bodyPr wrap="square" rtlCol="0">
            <a:spAutoFit/>
          </a:bodyPr>
          <a:lstStyle/>
          <a:p>
            <a:r>
              <a:rPr lang="nb-NO" sz="1400" i="1" dirty="0"/>
              <a:t>Nåværende utbygd boligareal</a:t>
            </a:r>
          </a:p>
        </p:txBody>
      </p:sp>
    </p:spTree>
    <p:extLst>
      <p:ext uri="{BB962C8B-B14F-4D97-AF65-F5344CB8AC3E}">
        <p14:creationId xmlns:p14="http://schemas.microsoft.com/office/powerpoint/2010/main" val="323635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lassholder for innhold 16">
            <a:extLst>
              <a:ext uri="{FF2B5EF4-FFF2-40B4-BE49-F238E27FC236}">
                <a16:creationId xmlns:a16="http://schemas.microsoft.com/office/drawing/2014/main" id="{797F3DB4-CB19-D3FB-B598-6DBE86115A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121" b="1"/>
          <a:stretch>
            <a:fillRect/>
          </a:stretch>
        </p:blipFill>
        <p:spPr>
          <a:xfrm>
            <a:off x="20" y="10"/>
            <a:ext cx="12191980" cy="6866290"/>
          </a:xfrm>
          <a:prstGeom prst="rect">
            <a:avLst/>
          </a:prstGeom>
        </p:spPr>
      </p:pic>
    </p:spTree>
    <p:extLst>
      <p:ext uri="{BB962C8B-B14F-4D97-AF65-F5344CB8AC3E}">
        <p14:creationId xmlns:p14="http://schemas.microsoft.com/office/powerpoint/2010/main" val="333729293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475</TotalTime>
  <Words>519</Words>
  <Application>Microsoft Office PowerPoint</Application>
  <PresentationFormat>Widescreen</PresentationFormat>
  <Paragraphs>103</Paragraphs>
  <Slides>23</Slides>
  <Notes>3</Notes>
  <HiddenSlides>2</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23</vt:i4>
      </vt:variant>
    </vt:vector>
  </HeadingPairs>
  <TitlesOfParts>
    <vt:vector size="28" baseType="lpstr">
      <vt:lpstr>Aptos</vt:lpstr>
      <vt:lpstr>Aptos Display</vt:lpstr>
      <vt:lpstr>Arial</vt:lpstr>
      <vt:lpstr>Calibri Light</vt:lpstr>
      <vt:lpstr>Office-tema</vt:lpstr>
      <vt:lpstr>Boligreserve i Averøy kommune</vt:lpstr>
      <vt:lpstr>PowerPoint-presentasjon</vt:lpstr>
      <vt:lpstr>Utfordringer ved beregning av boligreserve</vt:lpstr>
      <vt:lpstr>Boligreserve i 2026</vt:lpstr>
      <vt:lpstr>Byggeklar boligreserve</vt:lpstr>
      <vt:lpstr>Byggeklar boligreserve</vt:lpstr>
      <vt:lpstr>Langsiktig boligreserve</vt:lpstr>
      <vt:lpstr>Arealer for boligbebyggelse i Averøy</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Boligreserve 2026</vt:lpstr>
      <vt:lpstr>Aktuelle tiltak</vt:lpstr>
      <vt:lpstr>Endring av reguleringsplan Kårvåg boligfelt</vt:lpstr>
      <vt:lpstr>Endring av reguleringsplan Steinsvikhøgda boligfelt</vt:lpstr>
      <vt:lpstr>Ferdigattester gitt i 2008-2025 Fordeling etter boligtype</vt:lpstr>
      <vt:lpstr>Boligreserve 2026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Maxim Galashevskiy</dc:creator>
  <cp:lastModifiedBy>Ragnhild Sophie Berthinussen</cp:lastModifiedBy>
  <cp:revision>45</cp:revision>
  <dcterms:created xsi:type="dcterms:W3CDTF">2026-03-02T14:46:28Z</dcterms:created>
  <dcterms:modified xsi:type="dcterms:W3CDTF">2026-04-24T11:40:46Z</dcterms:modified>
</cp:coreProperties>
</file>